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7"/>
  </p:notesMasterIdLst>
  <p:handoutMasterIdLst>
    <p:handoutMasterId r:id="rId28"/>
  </p:handoutMasterIdLst>
  <p:sldIdLst>
    <p:sldId id="262" r:id="rId2"/>
    <p:sldId id="285" r:id="rId3"/>
    <p:sldId id="258" r:id="rId4"/>
    <p:sldId id="263" r:id="rId5"/>
    <p:sldId id="264" r:id="rId6"/>
    <p:sldId id="265" r:id="rId7"/>
    <p:sldId id="267" r:id="rId8"/>
    <p:sldId id="268" r:id="rId9"/>
    <p:sldId id="266" r:id="rId10"/>
    <p:sldId id="269" r:id="rId11"/>
    <p:sldId id="270" r:id="rId12"/>
    <p:sldId id="271" r:id="rId13"/>
    <p:sldId id="272" r:id="rId14"/>
    <p:sldId id="273" r:id="rId15"/>
    <p:sldId id="274" r:id="rId16"/>
    <p:sldId id="275" r:id="rId17"/>
    <p:sldId id="276" r:id="rId18"/>
    <p:sldId id="279" r:id="rId19"/>
    <p:sldId id="277" r:id="rId20"/>
    <p:sldId id="282" r:id="rId21"/>
    <p:sldId id="278" r:id="rId22"/>
    <p:sldId id="280" r:id="rId23"/>
    <p:sldId id="281" r:id="rId24"/>
    <p:sldId id="284" r:id="rId25"/>
    <p:sldId id="283" r:id="rId26"/>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24S-Toso-Haaf, Alex" initials="0A" lastIdx="1" clrIdx="0">
    <p:extLst>
      <p:ext uri="{19B8F6BF-5375-455C-9EA6-DF929625EA0E}">
        <p15:presenceInfo xmlns:p15="http://schemas.microsoft.com/office/powerpoint/2012/main" userId="024S-Toso-Haaf, Alex"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0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166" autoAdjust="0"/>
  </p:normalViewPr>
  <p:slideViewPr>
    <p:cSldViewPr showGuides="1">
      <p:cViewPr varScale="1">
        <p:scale>
          <a:sx n="77" d="100"/>
          <a:sy n="77" d="100"/>
        </p:scale>
        <p:origin x="211" y="58"/>
      </p:cViewPr>
      <p:guideLst>
        <p:guide orient="horz" pos="2160"/>
        <p:guide orient="horz" pos="1008"/>
        <p:guide orient="horz" pos="3888"/>
        <p:guide orient="horz" pos="321"/>
        <p:guide pos="3839"/>
        <p:guide pos="1007"/>
        <p:guide pos="7173"/>
      </p:guideLst>
    </p:cSldViewPr>
  </p:slideViewPr>
  <p:notesTextViewPr>
    <p:cViewPr>
      <p:scale>
        <a:sx n="3" d="2"/>
        <a:sy n="3" d="2"/>
      </p:scale>
      <p:origin x="0" y="0"/>
    </p:cViewPr>
  </p:notesTextViewPr>
  <p:sorterViewPr>
    <p:cViewPr>
      <p:scale>
        <a:sx n="100" d="100"/>
        <a:sy n="100" d="100"/>
      </p:scale>
      <p:origin x="0" y="-1848"/>
    </p:cViewPr>
  </p:sorterViewPr>
  <p:notesViewPr>
    <p:cSldViewPr showGuides="1">
      <p:cViewPr varScale="1">
        <p:scale>
          <a:sx n="76" d="100"/>
          <a:sy n="76" d="100"/>
        </p:scale>
        <p:origin x="3264" y="96"/>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4/17/2018</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4/17/2018</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1221E5-7225-48EB-A4EE-420E7BFCF705}" type="slidenum">
              <a:rPr lang="en-US" smtClean="0"/>
              <a:pPr/>
              <a:t>5</a:t>
            </a:fld>
            <a:endParaRPr lang="en-US"/>
          </a:p>
        </p:txBody>
      </p:sp>
    </p:spTree>
    <p:extLst>
      <p:ext uri="{BB962C8B-B14F-4D97-AF65-F5344CB8AC3E}">
        <p14:creationId xmlns:p14="http://schemas.microsoft.com/office/powerpoint/2010/main" val="3927056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1221E5-7225-48EB-A4EE-420E7BFCF705}" type="slidenum">
              <a:rPr lang="en-US" smtClean="0"/>
              <a:pPr/>
              <a:t>7</a:t>
            </a:fld>
            <a:endParaRPr lang="en-US"/>
          </a:p>
        </p:txBody>
      </p:sp>
    </p:spTree>
    <p:extLst>
      <p:ext uri="{BB962C8B-B14F-4D97-AF65-F5344CB8AC3E}">
        <p14:creationId xmlns:p14="http://schemas.microsoft.com/office/powerpoint/2010/main" val="2244583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1221E5-7225-48EB-A4EE-420E7BFCF705}" type="slidenum">
              <a:rPr lang="en-US" smtClean="0"/>
              <a:pPr/>
              <a:t>14</a:t>
            </a:fld>
            <a:endParaRPr lang="en-US"/>
          </a:p>
        </p:txBody>
      </p:sp>
    </p:spTree>
    <p:extLst>
      <p:ext uri="{BB962C8B-B14F-4D97-AF65-F5344CB8AC3E}">
        <p14:creationId xmlns:p14="http://schemas.microsoft.com/office/powerpoint/2010/main" val="536815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1221E5-7225-48EB-A4EE-420E7BFCF705}" type="slidenum">
              <a:rPr lang="en-US" smtClean="0"/>
              <a:pPr/>
              <a:t>23</a:t>
            </a:fld>
            <a:endParaRPr lang="en-US"/>
          </a:p>
        </p:txBody>
      </p:sp>
    </p:spTree>
    <p:extLst>
      <p:ext uri="{BB962C8B-B14F-4D97-AF65-F5344CB8AC3E}">
        <p14:creationId xmlns:p14="http://schemas.microsoft.com/office/powerpoint/2010/main" val="4156177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1221E5-7225-48EB-A4EE-420E7BFCF705}" type="slidenum">
              <a:rPr lang="en-US" smtClean="0"/>
              <a:pPr/>
              <a:t>25</a:t>
            </a:fld>
            <a:endParaRPr lang="en-US"/>
          </a:p>
        </p:txBody>
      </p:sp>
    </p:spTree>
    <p:extLst>
      <p:ext uri="{BB962C8B-B14F-4D97-AF65-F5344CB8AC3E}">
        <p14:creationId xmlns:p14="http://schemas.microsoft.com/office/powerpoint/2010/main" val="3130601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28669" y="1600200"/>
            <a:ext cx="8329031" cy="2680127"/>
          </a:xfrm>
        </p:spPr>
        <p:txBody>
          <a:bodyPr>
            <a:noAutofit/>
          </a:bodyPr>
          <a:lstStyle>
            <a:lvl1pPr>
              <a:defRPr sz="5400"/>
            </a:lvl1pPr>
          </a:lstStyle>
          <a:p>
            <a:r>
              <a:rPr lang="en-US"/>
              <a:t>Click to edit Master title style</a:t>
            </a:r>
            <a:endParaRPr dirty="0"/>
          </a:p>
        </p:txBody>
      </p:sp>
      <p:sp>
        <p:nvSpPr>
          <p:cNvPr id="3" name="Subtitle 2"/>
          <p:cNvSpPr>
            <a:spLocks noGrp="1"/>
          </p:cNvSpPr>
          <p:nvPr>
            <p:ph type="subTitle" idx="1"/>
          </p:nvPr>
        </p:nvSpPr>
        <p:spPr>
          <a:xfrm>
            <a:off x="2428669" y="4344915"/>
            <a:ext cx="7516442" cy="1116085"/>
          </a:xfrm>
        </p:spPr>
        <p:txBody>
          <a:bodyPr>
            <a:normAutofit/>
          </a:bodyPr>
          <a:lstStyle>
            <a:lvl1pPr marL="0" indent="0" algn="l">
              <a:spcBef>
                <a:spcPts val="0"/>
              </a:spcBef>
              <a:buNone/>
              <a:defRPr sz="32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4699025" y="6356351"/>
            <a:ext cx="1218883" cy="365125"/>
          </a:xfrm>
        </p:spPr>
        <p:txBody>
          <a:bodyPr/>
          <a:lstStyle>
            <a:lvl1pPr>
              <a:defRPr>
                <a:solidFill>
                  <a:schemeClr val="tx1"/>
                </a:solidFill>
              </a:defRPr>
            </a:lvl1pPr>
          </a:lstStyle>
          <a:p>
            <a:fld id="{8F81D24A-EF38-4949-81EA-C39AA50871C5}" type="datetime1">
              <a:rPr lang="en-US" smtClean="0"/>
              <a:t>4/17/2018</a:t>
            </a:fld>
            <a:endParaRPr lang="en-US" dirty="0"/>
          </a:p>
        </p:txBody>
      </p:sp>
      <p:sp>
        <p:nvSpPr>
          <p:cNvPr id="5" name="Footer Placeholder 4"/>
          <p:cNvSpPr>
            <a:spLocks noGrp="1"/>
          </p:cNvSpPr>
          <p:nvPr>
            <p:ph type="ftr" sz="quarter" idx="11"/>
          </p:nvPr>
        </p:nvSpPr>
        <p:spPr>
          <a:xfrm>
            <a:off x="6114708" y="6356351"/>
            <a:ext cx="3974065" cy="365125"/>
          </a:xfrm>
        </p:spPr>
        <p:txBody>
          <a:bodyPr/>
          <a:lstStyle>
            <a:lvl1pPr>
              <a:defRPr>
                <a:solidFill>
                  <a:schemeClr val="tx1"/>
                </a:solidFill>
              </a:defRPr>
            </a:lvl1pPr>
          </a:lstStyle>
          <a:p>
            <a:r>
              <a:rPr lang="en-US" dirty="0"/>
              <a:t>Add a footer</a:t>
            </a:r>
          </a:p>
        </p:txBody>
      </p:sp>
      <p:sp>
        <p:nvSpPr>
          <p:cNvPr id="6" name="Slide Number Placeholder 5"/>
          <p:cNvSpPr>
            <a:spLocks noGrp="1"/>
          </p:cNvSpPr>
          <p:nvPr>
            <p:ph type="sldNum" sz="quarter" idx="12"/>
          </p:nvPr>
        </p:nvSpPr>
        <p:spPr>
          <a:xfrm>
            <a:off x="10285571" y="6356351"/>
            <a:ext cx="609441" cy="365125"/>
          </a:xfrm>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6247066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6E69A895-DC24-4A80-9E4B-77E8C98B8261}" type="datetime1">
              <a:rPr lang="en-US" smtClean="0"/>
              <a:t>4/17/2018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1376012000"/>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9612" y="685800"/>
            <a:ext cx="1787526"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8613" y="685800"/>
            <a:ext cx="7848599"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611491E-4104-40E9-885C-6629BDFE1DBB}" type="datetime1">
              <a:rPr lang="en-US" smtClean="0"/>
              <a:t>4/17/2018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141501473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9319F328-D78C-4AE3-9BD5-6819CFE7241A}" type="datetime1">
              <a:rPr lang="en-US" smtClean="0"/>
              <a:t>4/17/2018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1550764966"/>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98613" y="1600201"/>
            <a:ext cx="8283272" cy="2654064"/>
          </a:xfrm>
        </p:spPr>
        <p:txBody>
          <a:bodyPr anchor="b">
            <a:normAutofit/>
            <a:scene3d>
              <a:camera prst="orthographicFront"/>
              <a:lightRig rig="threePt" dir="t"/>
            </a:scene3d>
            <a:sp3d extrusionH="57150">
              <a:bevelT w="38100" h="38100"/>
            </a:sp3d>
          </a:bodyPr>
          <a:lstStyle>
            <a:lvl1pPr algn="l">
              <a:defRPr sz="5400" b="1" cap="none" spc="0" baseline="0">
                <a:ln w="22225">
                  <a:solidFill>
                    <a:schemeClr val="tx2"/>
                  </a:solidFill>
                  <a:prstDash val="solid"/>
                </a:ln>
                <a:solidFill>
                  <a:schemeClr val="tx2"/>
                </a:solidFill>
                <a:effectLst/>
              </a:defRPr>
            </a:lvl1pPr>
          </a:lstStyle>
          <a:p>
            <a:r>
              <a:rPr lang="en-US"/>
              <a:t>Click to edit Master title style</a:t>
            </a:r>
            <a:endParaRPr/>
          </a:p>
        </p:txBody>
      </p:sp>
      <p:sp>
        <p:nvSpPr>
          <p:cNvPr id="3" name="Text Placeholder 2"/>
          <p:cNvSpPr>
            <a:spLocks noGrp="1"/>
          </p:cNvSpPr>
          <p:nvPr>
            <p:ph type="body" idx="1"/>
          </p:nvPr>
        </p:nvSpPr>
        <p:spPr>
          <a:xfrm>
            <a:off x="1598613" y="4259996"/>
            <a:ext cx="7264623"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3E783FD6-3C14-4BAD-B096-2ECF8D7D1C88}" type="datetime1">
              <a:rPr lang="en-US" smtClean="0"/>
              <a:t>4/17/2018</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9724414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6561651" y="1600200"/>
            <a:ext cx="4814586"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593436" y="1600200"/>
            <a:ext cx="4814586"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91095541-7853-4DCC-906F-39CE0BB88B8E}" type="datetime1">
              <a:rPr lang="en-US" smtClean="0"/>
              <a:t>4/17/2018</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1532857512"/>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93436" y="177800"/>
            <a:ext cx="9782801" cy="1239837"/>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436" y="1499616"/>
            <a:ext cx="4818888"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93436" y="2514706"/>
            <a:ext cx="4814586"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7349" y="1499616"/>
            <a:ext cx="4818888"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57349" y="2514600"/>
            <a:ext cx="4818888"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DD790FE-2B5A-46A8-B4F6-76CB6FDA68AC}" type="datetime1">
              <a:rPr lang="en-US" smtClean="0"/>
              <a:t>4/17/2018</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131999110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Date Placeholder 2"/>
          <p:cNvSpPr>
            <a:spLocks noGrp="1"/>
          </p:cNvSpPr>
          <p:nvPr>
            <p:ph type="dt" sz="half" idx="10"/>
          </p:nvPr>
        </p:nvSpPr>
        <p:spPr/>
        <p:txBody>
          <a:bodyPr/>
          <a:lstStyle/>
          <a:p>
            <a:fld id="{7DFC2738-2C3A-4E5B-A4DB-9708318E767B}" type="datetime1">
              <a:rPr lang="en-US" smtClean="0"/>
              <a:t>4/17/2018</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2538335207"/>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49EB1C49-F74B-47FE-8050-CE9AAF0717AC}" type="datetime1">
              <a:rPr lang="en-US" smtClean="0"/>
              <a:t>4/17/2018</a:t>
            </a:fld>
            <a:endParaRPr lang="en-US"/>
          </a:p>
        </p:txBody>
      </p:sp>
      <p:sp>
        <p:nvSpPr>
          <p:cNvPr id="3" name="Footer Placeholder 2"/>
          <p:cNvSpPr>
            <a:spLocks noGrp="1"/>
          </p:cNvSpPr>
          <p:nvPr>
            <p:ph type="ftr" sz="quarter" idx="11"/>
          </p:nvPr>
        </p:nvSpPr>
        <p:spPr/>
        <p:txBody>
          <a:bodyPr/>
          <a:lstStyle>
            <a:lvl1pPr>
              <a:defRPr>
                <a:solidFill>
                  <a:schemeClr val="tx1"/>
                </a:solidFill>
              </a:defRPr>
            </a:lvl1pPr>
          </a:lstStyle>
          <a:p>
            <a:r>
              <a:rPr lang="en-US" dirty="0"/>
              <a:t>Add a footer</a:t>
            </a: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304466014"/>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1767358" y="381000"/>
            <a:ext cx="3293422" cy="1371600"/>
          </a:xfrm>
        </p:spPr>
        <p:txBody>
          <a:bodyPr anchor="b">
            <a:normAutofit/>
          </a:bodyPr>
          <a:lstStyle>
            <a:lvl1pPr algn="l">
              <a:defRPr sz="2800" b="1" cap="all" baseline="0">
                <a:solidFill>
                  <a:schemeClr val="tx2"/>
                </a:solidFill>
              </a:defRPr>
            </a:lvl1pPr>
          </a:lstStyle>
          <a:p>
            <a:r>
              <a:rPr lang="en-US"/>
              <a:t>Click to edit Master title style</a:t>
            </a:r>
            <a:endParaRPr dirty="0"/>
          </a:p>
        </p:txBody>
      </p:sp>
      <p:sp>
        <p:nvSpPr>
          <p:cNvPr id="3" name="Content Placeholder 2"/>
          <p:cNvSpPr>
            <a:spLocks noGrp="1"/>
          </p:cNvSpPr>
          <p:nvPr>
            <p:ph idx="1"/>
          </p:nvPr>
        </p:nvSpPr>
        <p:spPr>
          <a:xfrm>
            <a:off x="5332411" y="482600"/>
            <a:ext cx="6043825"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bwMode="white">
          <a:xfrm>
            <a:off x="1767358"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F8F57B2-B504-486D-85D3-4C584AEF2C6C}" type="datetime1">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2629333015"/>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extLst mod="1">
    <p:ext uri="{DCECCB84-F9BA-43D5-87BE-67443E8EF086}">
      <p15:sldGuideLst xmlns:p15="http://schemas.microsoft.com/office/powerpoint/2012/main">
        <p15:guide id="1" orient="horz" pos="2160" userDrawn="1">
          <p15:clr>
            <a:srgbClr val="FBAE40"/>
          </p15:clr>
        </p15:guide>
        <p15:guide id="2" pos="110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4875529" y="0"/>
            <a:ext cx="73132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Title 1"/>
          <p:cNvSpPr>
            <a:spLocks noGrp="1"/>
          </p:cNvSpPr>
          <p:nvPr>
            <p:ph type="title"/>
          </p:nvPr>
        </p:nvSpPr>
        <p:spPr>
          <a:xfrm>
            <a:off x="1074240" y="381000"/>
            <a:ext cx="3293422" cy="1371600"/>
          </a:xfrm>
        </p:spPr>
        <p:txBody>
          <a:bodyPr anchor="b">
            <a:normAutofit/>
          </a:bodyPr>
          <a:lstStyle>
            <a:lvl1pPr algn="l">
              <a:defRPr sz="2800" b="1" cap="none" spc="0" baseline="0">
                <a:ln w="22225">
                  <a:solidFill>
                    <a:schemeClr val="tx2"/>
                  </a:solidFill>
                  <a:prstDash val="solid"/>
                </a:ln>
                <a:solidFill>
                  <a:schemeClr val="tx2"/>
                </a:solidFill>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0251" y="482600"/>
            <a:ext cx="6195986" cy="5689600"/>
          </a:xfrm>
          <a:ln w="19050">
            <a:solidFill>
              <a:schemeClr val="bg1"/>
            </a:solidFill>
          </a:ln>
        </p:spPr>
        <p:txBody>
          <a:bodyPr>
            <a:normAutofit/>
          </a:bodyPr>
          <a:lstStyle>
            <a:lvl1pPr marL="0" indent="0">
              <a:buNone/>
              <a:defRPr sz="2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240"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C675C8C5-A9A9-4B3A-B134-0E3A713D185C}" type="datetime1">
              <a:rPr lang="en-US" smtClean="0"/>
              <a:pPr/>
              <a:t>4/17/2018</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Add a footer</a:t>
            </a:r>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2678260592"/>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gradFill flip="none" rotWithShape="1">
          <a:gsLst>
            <a:gs pos="11000">
              <a:srgbClr val="4C0957"/>
            </a:gs>
            <a:gs pos="84000">
              <a:schemeClr val="bg2">
                <a:shade val="30000"/>
                <a:satMod val="200000"/>
                <a:lumMod val="67000"/>
              </a:schemeClr>
            </a:gs>
          </a:gsLst>
          <a:lin ang="2700000" scaled="1"/>
          <a:tileRect/>
        </a:gradFill>
        <a:effectLst/>
      </p:bgPr>
    </p:bg>
    <p:spTree>
      <p:nvGrpSpPr>
        <p:cNvPr id="1" name=""/>
        <p:cNvGrpSpPr/>
        <p:nvPr/>
      </p:nvGrpSpPr>
      <p:grpSpPr>
        <a:xfrm>
          <a:off x="0" y="0"/>
          <a:ext cx="0" cy="0"/>
          <a:chOff x="0" y="0"/>
          <a:chExt cx="0" cy="0"/>
        </a:xfrm>
      </p:grpSpPr>
      <p:grpSp>
        <p:nvGrpSpPr>
          <p:cNvPr id="8" name="Group 7"/>
          <p:cNvGrpSpPr/>
          <p:nvPr/>
        </p:nvGrpSpPr>
        <p:grpSpPr>
          <a:xfrm>
            <a:off x="10604" y="-9144"/>
            <a:ext cx="12178221" cy="6878638"/>
            <a:chOff x="10604" y="-9144"/>
            <a:chExt cx="12178221" cy="6878638"/>
          </a:xfrm>
        </p:grpSpPr>
        <p:sp>
          <p:nvSpPr>
            <p:cNvPr id="7" name="Rectangle 6"/>
            <p:cNvSpPr/>
            <p:nvPr/>
          </p:nvSpPr>
          <p:spPr>
            <a:xfrm>
              <a:off x="11884104" y="0"/>
              <a:ext cx="304721" cy="6858000"/>
            </a:xfrm>
            <a:prstGeom prst="rect">
              <a:avLst/>
            </a:prstGeom>
            <a:solidFill>
              <a:schemeClr val="tx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grpSp>
          <p:nvGrpSpPr>
            <p:cNvPr id="10" name="Group 9"/>
            <p:cNvGrpSpPr/>
            <p:nvPr/>
          </p:nvGrpSpPr>
          <p:grpSpPr>
            <a:xfrm flipV="1">
              <a:off x="10604" y="-9144"/>
              <a:ext cx="1951038" cy="6878638"/>
              <a:chOff x="-4636" y="-9144"/>
              <a:chExt cx="1951038" cy="6878638"/>
            </a:xfrm>
            <a:solidFill>
              <a:schemeClr val="bg2"/>
            </a:solidFill>
          </p:grpSpPr>
          <p:sp>
            <p:nvSpPr>
              <p:cNvPr id="17" name="Freeform 4"/>
              <p:cNvSpPr>
                <a:spLocks/>
              </p:cNvSpPr>
              <p:nvPr/>
            </p:nvSpPr>
            <p:spPr bwMode="grayWhite">
              <a:xfrm>
                <a:off x="135064" y="143256"/>
                <a:ext cx="709613" cy="825500"/>
              </a:xfrm>
              <a:custGeom>
                <a:avLst/>
                <a:gdLst>
                  <a:gd name="T0" fmla="*/ 254 w 447"/>
                  <a:gd name="T1" fmla="*/ 495 h 520"/>
                  <a:gd name="T2" fmla="*/ 245 w 447"/>
                  <a:gd name="T3" fmla="*/ 454 h 520"/>
                  <a:gd name="T4" fmla="*/ 230 w 447"/>
                  <a:gd name="T5" fmla="*/ 417 h 520"/>
                  <a:gd name="T6" fmla="*/ 193 w 447"/>
                  <a:gd name="T7" fmla="*/ 402 h 520"/>
                  <a:gd name="T8" fmla="*/ 150 w 447"/>
                  <a:gd name="T9" fmla="*/ 412 h 520"/>
                  <a:gd name="T10" fmla="*/ 112 w 447"/>
                  <a:gd name="T11" fmla="*/ 417 h 520"/>
                  <a:gd name="T12" fmla="*/ 93 w 447"/>
                  <a:gd name="T13" fmla="*/ 399 h 520"/>
                  <a:gd name="T14" fmla="*/ 81 w 447"/>
                  <a:gd name="T15" fmla="*/ 370 h 520"/>
                  <a:gd name="T16" fmla="*/ 75 w 447"/>
                  <a:gd name="T17" fmla="*/ 339 h 520"/>
                  <a:gd name="T18" fmla="*/ 76 w 447"/>
                  <a:gd name="T19" fmla="*/ 309 h 520"/>
                  <a:gd name="T20" fmla="*/ 106 w 447"/>
                  <a:gd name="T21" fmla="*/ 300 h 520"/>
                  <a:gd name="T22" fmla="*/ 146 w 447"/>
                  <a:gd name="T23" fmla="*/ 307 h 520"/>
                  <a:gd name="T24" fmla="*/ 175 w 447"/>
                  <a:gd name="T25" fmla="*/ 294 h 520"/>
                  <a:gd name="T26" fmla="*/ 186 w 447"/>
                  <a:gd name="T27" fmla="*/ 273 h 520"/>
                  <a:gd name="T28" fmla="*/ 189 w 447"/>
                  <a:gd name="T29" fmla="*/ 246 h 520"/>
                  <a:gd name="T30" fmla="*/ 188 w 447"/>
                  <a:gd name="T31" fmla="*/ 219 h 520"/>
                  <a:gd name="T32" fmla="*/ 178 w 447"/>
                  <a:gd name="T33" fmla="*/ 191 h 520"/>
                  <a:gd name="T34" fmla="*/ 153 w 447"/>
                  <a:gd name="T35" fmla="*/ 171 h 520"/>
                  <a:gd name="T36" fmla="*/ 123 w 447"/>
                  <a:gd name="T37" fmla="*/ 172 h 520"/>
                  <a:gd name="T38" fmla="*/ 93 w 447"/>
                  <a:gd name="T39" fmla="*/ 185 h 520"/>
                  <a:gd name="T40" fmla="*/ 64 w 447"/>
                  <a:gd name="T41" fmla="*/ 194 h 520"/>
                  <a:gd name="T42" fmla="*/ 34 w 447"/>
                  <a:gd name="T43" fmla="*/ 185 h 520"/>
                  <a:gd name="T44" fmla="*/ 19 w 447"/>
                  <a:gd name="T45" fmla="*/ 166 h 520"/>
                  <a:gd name="T46" fmla="*/ 9 w 447"/>
                  <a:gd name="T47" fmla="*/ 146 h 520"/>
                  <a:gd name="T48" fmla="*/ 2 w 447"/>
                  <a:gd name="T49" fmla="*/ 122 h 520"/>
                  <a:gd name="T50" fmla="*/ 0 w 447"/>
                  <a:gd name="T51" fmla="*/ 98 h 520"/>
                  <a:gd name="T52" fmla="*/ 387 w 447"/>
                  <a:gd name="T53" fmla="*/ 12 h 520"/>
                  <a:gd name="T54" fmla="*/ 399 w 447"/>
                  <a:gd name="T55" fmla="*/ 41 h 520"/>
                  <a:gd name="T56" fmla="*/ 406 w 447"/>
                  <a:gd name="T57" fmla="*/ 74 h 520"/>
                  <a:gd name="T58" fmla="*/ 411 w 447"/>
                  <a:gd name="T59" fmla="*/ 107 h 520"/>
                  <a:gd name="T60" fmla="*/ 396 w 447"/>
                  <a:gd name="T61" fmla="*/ 141 h 520"/>
                  <a:gd name="T62" fmla="*/ 375 w 447"/>
                  <a:gd name="T63" fmla="*/ 144 h 520"/>
                  <a:gd name="T64" fmla="*/ 354 w 447"/>
                  <a:gd name="T65" fmla="*/ 141 h 520"/>
                  <a:gd name="T66" fmla="*/ 332 w 447"/>
                  <a:gd name="T67" fmla="*/ 137 h 520"/>
                  <a:gd name="T68" fmla="*/ 307 w 447"/>
                  <a:gd name="T69" fmla="*/ 141 h 520"/>
                  <a:gd name="T70" fmla="*/ 286 w 447"/>
                  <a:gd name="T71" fmla="*/ 166 h 520"/>
                  <a:gd name="T72" fmla="*/ 285 w 447"/>
                  <a:gd name="T73" fmla="*/ 199 h 520"/>
                  <a:gd name="T74" fmla="*/ 289 w 447"/>
                  <a:gd name="T75" fmla="*/ 222 h 520"/>
                  <a:gd name="T76" fmla="*/ 295 w 447"/>
                  <a:gd name="T77" fmla="*/ 247 h 520"/>
                  <a:gd name="T78" fmla="*/ 308 w 447"/>
                  <a:gd name="T79" fmla="*/ 268 h 520"/>
                  <a:gd name="T80" fmla="*/ 332 w 447"/>
                  <a:gd name="T81" fmla="*/ 282 h 520"/>
                  <a:gd name="T82" fmla="*/ 357 w 447"/>
                  <a:gd name="T83" fmla="*/ 282 h 520"/>
                  <a:gd name="T84" fmla="*/ 379 w 447"/>
                  <a:gd name="T85" fmla="*/ 272 h 520"/>
                  <a:gd name="T86" fmla="*/ 402 w 447"/>
                  <a:gd name="T87" fmla="*/ 262 h 520"/>
                  <a:gd name="T88" fmla="*/ 426 w 447"/>
                  <a:gd name="T89" fmla="*/ 265 h 520"/>
                  <a:gd name="T90" fmla="*/ 436 w 447"/>
                  <a:gd name="T91" fmla="*/ 287 h 520"/>
                  <a:gd name="T92" fmla="*/ 442 w 447"/>
                  <a:gd name="T93" fmla="*/ 312 h 520"/>
                  <a:gd name="T94" fmla="*/ 444 w 447"/>
                  <a:gd name="T95" fmla="*/ 338 h 520"/>
                  <a:gd name="T96" fmla="*/ 436 w 447"/>
                  <a:gd name="T97" fmla="*/ 358 h 520"/>
                  <a:gd name="T98" fmla="*/ 397 w 447"/>
                  <a:gd name="T99" fmla="*/ 366 h 520"/>
                  <a:gd name="T100" fmla="*/ 363 w 447"/>
                  <a:gd name="T101" fmla="*/ 380 h 520"/>
                  <a:gd name="T102" fmla="*/ 347 w 447"/>
                  <a:gd name="T103" fmla="*/ 406 h 520"/>
                  <a:gd name="T104" fmla="*/ 353 w 447"/>
                  <a:gd name="T105" fmla="*/ 437 h 520"/>
                  <a:gd name="T106" fmla="*/ 372 w 447"/>
                  <a:gd name="T107" fmla="*/ 464 h 520"/>
                  <a:gd name="T108" fmla="*/ 369 w 447"/>
                  <a:gd name="T109" fmla="*/ 492 h 520"/>
                  <a:gd name="T110" fmla="*/ 347 w 447"/>
                  <a:gd name="T111" fmla="*/ 503 h 520"/>
                  <a:gd name="T112" fmla="*/ 323 w 447"/>
                  <a:gd name="T113" fmla="*/ 511 h 520"/>
                  <a:gd name="T114" fmla="*/ 298 w 447"/>
                  <a:gd name="T115" fmla="*/ 516 h 520"/>
                  <a:gd name="T116" fmla="*/ 272 w 447"/>
                  <a:gd name="T117" fmla="*/ 519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18" name="Freeform 5"/>
              <p:cNvSpPr>
                <a:spLocks/>
              </p:cNvSpPr>
              <p:nvPr/>
            </p:nvSpPr>
            <p:spPr bwMode="grayWhite">
              <a:xfrm>
                <a:off x="42989" y="2829306"/>
                <a:ext cx="733425" cy="981075"/>
              </a:xfrm>
              <a:custGeom>
                <a:avLst/>
                <a:gdLst>
                  <a:gd name="T0" fmla="*/ 224 w 462"/>
                  <a:gd name="T1" fmla="*/ 439 h 618"/>
                  <a:gd name="T2" fmla="*/ 193 w 462"/>
                  <a:gd name="T3" fmla="*/ 434 h 618"/>
                  <a:gd name="T4" fmla="*/ 165 w 462"/>
                  <a:gd name="T5" fmla="*/ 436 h 618"/>
                  <a:gd name="T6" fmla="*/ 156 w 462"/>
                  <a:gd name="T7" fmla="*/ 444 h 618"/>
                  <a:gd name="T8" fmla="*/ 147 w 462"/>
                  <a:gd name="T9" fmla="*/ 461 h 618"/>
                  <a:gd name="T10" fmla="*/ 147 w 462"/>
                  <a:gd name="T11" fmla="*/ 487 h 618"/>
                  <a:gd name="T12" fmla="*/ 143 w 462"/>
                  <a:gd name="T13" fmla="*/ 513 h 618"/>
                  <a:gd name="T14" fmla="*/ 136 w 462"/>
                  <a:gd name="T15" fmla="*/ 537 h 618"/>
                  <a:gd name="T16" fmla="*/ 7 w 462"/>
                  <a:gd name="T17" fmla="*/ 549 h 618"/>
                  <a:gd name="T18" fmla="*/ 5 w 462"/>
                  <a:gd name="T19" fmla="*/ 510 h 618"/>
                  <a:gd name="T20" fmla="*/ 1 w 462"/>
                  <a:gd name="T21" fmla="*/ 472 h 618"/>
                  <a:gd name="T22" fmla="*/ 1 w 462"/>
                  <a:gd name="T23" fmla="*/ 433 h 618"/>
                  <a:gd name="T24" fmla="*/ 12 w 462"/>
                  <a:gd name="T25" fmla="*/ 392 h 618"/>
                  <a:gd name="T26" fmla="*/ 37 w 462"/>
                  <a:gd name="T27" fmla="*/ 383 h 618"/>
                  <a:gd name="T28" fmla="*/ 66 w 462"/>
                  <a:gd name="T29" fmla="*/ 389 h 618"/>
                  <a:gd name="T30" fmla="*/ 94 w 462"/>
                  <a:gd name="T31" fmla="*/ 403 h 618"/>
                  <a:gd name="T32" fmla="*/ 120 w 462"/>
                  <a:gd name="T33" fmla="*/ 417 h 618"/>
                  <a:gd name="T34" fmla="*/ 156 w 462"/>
                  <a:gd name="T35" fmla="*/ 399 h 618"/>
                  <a:gd name="T36" fmla="*/ 166 w 462"/>
                  <a:gd name="T37" fmla="*/ 363 h 618"/>
                  <a:gd name="T38" fmla="*/ 164 w 462"/>
                  <a:gd name="T39" fmla="*/ 321 h 618"/>
                  <a:gd name="T40" fmla="*/ 158 w 462"/>
                  <a:gd name="T41" fmla="*/ 280 h 618"/>
                  <a:gd name="T42" fmla="*/ 71 w 462"/>
                  <a:gd name="T43" fmla="*/ 135 h 618"/>
                  <a:gd name="T44" fmla="*/ 104 w 462"/>
                  <a:gd name="T45" fmla="*/ 141 h 618"/>
                  <a:gd name="T46" fmla="*/ 137 w 462"/>
                  <a:gd name="T47" fmla="*/ 147 h 618"/>
                  <a:gd name="T48" fmla="*/ 170 w 462"/>
                  <a:gd name="T49" fmla="*/ 144 h 618"/>
                  <a:gd name="T50" fmla="*/ 195 w 462"/>
                  <a:gd name="T51" fmla="*/ 128 h 618"/>
                  <a:gd name="T52" fmla="*/ 206 w 462"/>
                  <a:gd name="T53" fmla="*/ 114 h 618"/>
                  <a:gd name="T54" fmla="*/ 216 w 462"/>
                  <a:gd name="T55" fmla="*/ 92 h 618"/>
                  <a:gd name="T56" fmla="*/ 211 w 462"/>
                  <a:gd name="T57" fmla="*/ 69 h 618"/>
                  <a:gd name="T58" fmla="*/ 207 w 462"/>
                  <a:gd name="T59" fmla="*/ 47 h 618"/>
                  <a:gd name="T60" fmla="*/ 208 w 462"/>
                  <a:gd name="T61" fmla="*/ 24 h 618"/>
                  <a:gd name="T62" fmla="*/ 221 w 462"/>
                  <a:gd name="T63" fmla="*/ 2 h 618"/>
                  <a:gd name="T64" fmla="*/ 245 w 462"/>
                  <a:gd name="T65" fmla="*/ 0 h 618"/>
                  <a:gd name="T66" fmla="*/ 272 w 462"/>
                  <a:gd name="T67" fmla="*/ 5 h 618"/>
                  <a:gd name="T68" fmla="*/ 296 w 462"/>
                  <a:gd name="T69" fmla="*/ 17 h 618"/>
                  <a:gd name="T70" fmla="*/ 316 w 462"/>
                  <a:gd name="T71" fmla="*/ 38 h 618"/>
                  <a:gd name="T72" fmla="*/ 317 w 462"/>
                  <a:gd name="T73" fmla="*/ 66 h 618"/>
                  <a:gd name="T74" fmla="*/ 304 w 462"/>
                  <a:gd name="T75" fmla="*/ 94 h 618"/>
                  <a:gd name="T76" fmla="*/ 294 w 462"/>
                  <a:gd name="T77" fmla="*/ 125 h 618"/>
                  <a:gd name="T78" fmla="*/ 302 w 462"/>
                  <a:gd name="T79" fmla="*/ 158 h 618"/>
                  <a:gd name="T80" fmla="*/ 337 w 462"/>
                  <a:gd name="T81" fmla="*/ 181 h 618"/>
                  <a:gd name="T82" fmla="*/ 380 w 462"/>
                  <a:gd name="T83" fmla="*/ 188 h 618"/>
                  <a:gd name="T84" fmla="*/ 427 w 462"/>
                  <a:gd name="T85" fmla="*/ 190 h 618"/>
                  <a:gd name="T86" fmla="*/ 431 w 462"/>
                  <a:gd name="T87" fmla="*/ 329 h 618"/>
                  <a:gd name="T88" fmla="*/ 401 w 462"/>
                  <a:gd name="T89" fmla="*/ 338 h 618"/>
                  <a:gd name="T90" fmla="*/ 370 w 462"/>
                  <a:gd name="T91" fmla="*/ 331 h 618"/>
                  <a:gd name="T92" fmla="*/ 337 w 462"/>
                  <a:gd name="T93" fmla="*/ 319 h 618"/>
                  <a:gd name="T94" fmla="*/ 303 w 462"/>
                  <a:gd name="T95" fmla="*/ 316 h 618"/>
                  <a:gd name="T96" fmla="*/ 281 w 462"/>
                  <a:gd name="T97" fmla="*/ 333 h 618"/>
                  <a:gd name="T98" fmla="*/ 268 w 462"/>
                  <a:gd name="T99" fmla="*/ 361 h 618"/>
                  <a:gd name="T100" fmla="*/ 263 w 462"/>
                  <a:gd name="T101" fmla="*/ 393 h 618"/>
                  <a:gd name="T102" fmla="*/ 264 w 462"/>
                  <a:gd name="T103" fmla="*/ 427 h 618"/>
                  <a:gd name="T104" fmla="*/ 286 w 462"/>
                  <a:gd name="T105" fmla="*/ 457 h 618"/>
                  <a:gd name="T106" fmla="*/ 317 w 462"/>
                  <a:gd name="T107" fmla="*/ 464 h 618"/>
                  <a:gd name="T108" fmla="*/ 354 w 462"/>
                  <a:gd name="T109" fmla="*/ 463 h 618"/>
                  <a:gd name="T110" fmla="*/ 392 w 462"/>
                  <a:gd name="T111" fmla="*/ 473 h 618"/>
                  <a:gd name="T112" fmla="*/ 401 w 462"/>
                  <a:gd name="T113" fmla="*/ 509 h 618"/>
                  <a:gd name="T114" fmla="*/ 403 w 462"/>
                  <a:gd name="T115" fmla="*/ 547 h 618"/>
                  <a:gd name="T116" fmla="*/ 398 w 462"/>
                  <a:gd name="T117" fmla="*/ 583 h 618"/>
                  <a:gd name="T118" fmla="*/ 388 w 462"/>
                  <a:gd name="T119" fmla="*/ 617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2" h="618">
                    <a:moveTo>
                      <a:pt x="384" y="617"/>
                    </a:moveTo>
                    <a:lnTo>
                      <a:pt x="248" y="578"/>
                    </a:lnTo>
                    <a:lnTo>
                      <a:pt x="231" y="442"/>
                    </a:lnTo>
                    <a:lnTo>
                      <a:pt x="224" y="439"/>
                    </a:lnTo>
                    <a:lnTo>
                      <a:pt x="217" y="436"/>
                    </a:lnTo>
                    <a:lnTo>
                      <a:pt x="209" y="435"/>
                    </a:lnTo>
                    <a:lnTo>
                      <a:pt x="201" y="434"/>
                    </a:lnTo>
                    <a:lnTo>
                      <a:pt x="193" y="434"/>
                    </a:lnTo>
                    <a:lnTo>
                      <a:pt x="185" y="434"/>
                    </a:lnTo>
                    <a:lnTo>
                      <a:pt x="176" y="435"/>
                    </a:lnTo>
                    <a:lnTo>
                      <a:pt x="167" y="435"/>
                    </a:lnTo>
                    <a:lnTo>
                      <a:pt x="165" y="436"/>
                    </a:lnTo>
                    <a:lnTo>
                      <a:pt x="162" y="438"/>
                    </a:lnTo>
                    <a:lnTo>
                      <a:pt x="160" y="440"/>
                    </a:lnTo>
                    <a:lnTo>
                      <a:pt x="158" y="442"/>
                    </a:lnTo>
                    <a:lnTo>
                      <a:pt x="156" y="444"/>
                    </a:lnTo>
                    <a:lnTo>
                      <a:pt x="153" y="448"/>
                    </a:lnTo>
                    <a:lnTo>
                      <a:pt x="151" y="452"/>
                    </a:lnTo>
                    <a:lnTo>
                      <a:pt x="147" y="456"/>
                    </a:lnTo>
                    <a:lnTo>
                      <a:pt x="147" y="461"/>
                    </a:lnTo>
                    <a:lnTo>
                      <a:pt x="147" y="468"/>
                    </a:lnTo>
                    <a:lnTo>
                      <a:pt x="147" y="474"/>
                    </a:lnTo>
                    <a:lnTo>
                      <a:pt x="147" y="480"/>
                    </a:lnTo>
                    <a:lnTo>
                      <a:pt x="147" y="487"/>
                    </a:lnTo>
                    <a:lnTo>
                      <a:pt x="146" y="493"/>
                    </a:lnTo>
                    <a:lnTo>
                      <a:pt x="146" y="499"/>
                    </a:lnTo>
                    <a:lnTo>
                      <a:pt x="145" y="506"/>
                    </a:lnTo>
                    <a:lnTo>
                      <a:pt x="143" y="513"/>
                    </a:lnTo>
                    <a:lnTo>
                      <a:pt x="143" y="520"/>
                    </a:lnTo>
                    <a:lnTo>
                      <a:pt x="141" y="525"/>
                    </a:lnTo>
                    <a:lnTo>
                      <a:pt x="139" y="532"/>
                    </a:lnTo>
                    <a:lnTo>
                      <a:pt x="136" y="537"/>
                    </a:lnTo>
                    <a:lnTo>
                      <a:pt x="134" y="543"/>
                    </a:lnTo>
                    <a:lnTo>
                      <a:pt x="131" y="549"/>
                    </a:lnTo>
                    <a:lnTo>
                      <a:pt x="128" y="553"/>
                    </a:lnTo>
                    <a:lnTo>
                      <a:pt x="7" y="549"/>
                    </a:lnTo>
                    <a:lnTo>
                      <a:pt x="7" y="539"/>
                    </a:lnTo>
                    <a:lnTo>
                      <a:pt x="7" y="530"/>
                    </a:lnTo>
                    <a:lnTo>
                      <a:pt x="6" y="521"/>
                    </a:lnTo>
                    <a:lnTo>
                      <a:pt x="5" y="510"/>
                    </a:lnTo>
                    <a:lnTo>
                      <a:pt x="4" y="501"/>
                    </a:lnTo>
                    <a:lnTo>
                      <a:pt x="2" y="492"/>
                    </a:lnTo>
                    <a:lnTo>
                      <a:pt x="1" y="482"/>
                    </a:lnTo>
                    <a:lnTo>
                      <a:pt x="1" y="472"/>
                    </a:lnTo>
                    <a:lnTo>
                      <a:pt x="0" y="463"/>
                    </a:lnTo>
                    <a:lnTo>
                      <a:pt x="0" y="453"/>
                    </a:lnTo>
                    <a:lnTo>
                      <a:pt x="0" y="442"/>
                    </a:lnTo>
                    <a:lnTo>
                      <a:pt x="1" y="433"/>
                    </a:lnTo>
                    <a:lnTo>
                      <a:pt x="3" y="423"/>
                    </a:lnTo>
                    <a:lnTo>
                      <a:pt x="5" y="413"/>
                    </a:lnTo>
                    <a:lnTo>
                      <a:pt x="8" y="402"/>
                    </a:lnTo>
                    <a:lnTo>
                      <a:pt x="12" y="392"/>
                    </a:lnTo>
                    <a:lnTo>
                      <a:pt x="18" y="388"/>
                    </a:lnTo>
                    <a:lnTo>
                      <a:pt x="24" y="386"/>
                    </a:lnTo>
                    <a:lnTo>
                      <a:pt x="30" y="384"/>
                    </a:lnTo>
                    <a:lnTo>
                      <a:pt x="37" y="383"/>
                    </a:lnTo>
                    <a:lnTo>
                      <a:pt x="45" y="384"/>
                    </a:lnTo>
                    <a:lnTo>
                      <a:pt x="52" y="385"/>
                    </a:lnTo>
                    <a:lnTo>
                      <a:pt x="59" y="387"/>
                    </a:lnTo>
                    <a:lnTo>
                      <a:pt x="66" y="389"/>
                    </a:lnTo>
                    <a:lnTo>
                      <a:pt x="73" y="392"/>
                    </a:lnTo>
                    <a:lnTo>
                      <a:pt x="80" y="396"/>
                    </a:lnTo>
                    <a:lnTo>
                      <a:pt x="87" y="400"/>
                    </a:lnTo>
                    <a:lnTo>
                      <a:pt x="94" y="403"/>
                    </a:lnTo>
                    <a:lnTo>
                      <a:pt x="100" y="407"/>
                    </a:lnTo>
                    <a:lnTo>
                      <a:pt x="107" y="411"/>
                    </a:lnTo>
                    <a:lnTo>
                      <a:pt x="113" y="415"/>
                    </a:lnTo>
                    <a:lnTo>
                      <a:pt x="120" y="417"/>
                    </a:lnTo>
                    <a:lnTo>
                      <a:pt x="136" y="417"/>
                    </a:lnTo>
                    <a:lnTo>
                      <a:pt x="143" y="412"/>
                    </a:lnTo>
                    <a:lnTo>
                      <a:pt x="151" y="406"/>
                    </a:lnTo>
                    <a:lnTo>
                      <a:pt x="156" y="399"/>
                    </a:lnTo>
                    <a:lnTo>
                      <a:pt x="160" y="391"/>
                    </a:lnTo>
                    <a:lnTo>
                      <a:pt x="163" y="383"/>
                    </a:lnTo>
                    <a:lnTo>
                      <a:pt x="165" y="373"/>
                    </a:lnTo>
                    <a:lnTo>
                      <a:pt x="166" y="363"/>
                    </a:lnTo>
                    <a:lnTo>
                      <a:pt x="166" y="353"/>
                    </a:lnTo>
                    <a:lnTo>
                      <a:pt x="166" y="343"/>
                    </a:lnTo>
                    <a:lnTo>
                      <a:pt x="166" y="333"/>
                    </a:lnTo>
                    <a:lnTo>
                      <a:pt x="164" y="321"/>
                    </a:lnTo>
                    <a:lnTo>
                      <a:pt x="163" y="311"/>
                    </a:lnTo>
                    <a:lnTo>
                      <a:pt x="161" y="301"/>
                    </a:lnTo>
                    <a:lnTo>
                      <a:pt x="159" y="290"/>
                    </a:lnTo>
                    <a:lnTo>
                      <a:pt x="158" y="280"/>
                    </a:lnTo>
                    <a:lnTo>
                      <a:pt x="156" y="270"/>
                    </a:lnTo>
                    <a:lnTo>
                      <a:pt x="39" y="241"/>
                    </a:lnTo>
                    <a:lnTo>
                      <a:pt x="63" y="135"/>
                    </a:lnTo>
                    <a:lnTo>
                      <a:pt x="71" y="135"/>
                    </a:lnTo>
                    <a:lnTo>
                      <a:pt x="79" y="136"/>
                    </a:lnTo>
                    <a:lnTo>
                      <a:pt x="87" y="137"/>
                    </a:lnTo>
                    <a:lnTo>
                      <a:pt x="96" y="139"/>
                    </a:lnTo>
                    <a:lnTo>
                      <a:pt x="104" y="141"/>
                    </a:lnTo>
                    <a:lnTo>
                      <a:pt x="113" y="143"/>
                    </a:lnTo>
                    <a:lnTo>
                      <a:pt x="120" y="144"/>
                    </a:lnTo>
                    <a:lnTo>
                      <a:pt x="129" y="146"/>
                    </a:lnTo>
                    <a:lnTo>
                      <a:pt x="137" y="147"/>
                    </a:lnTo>
                    <a:lnTo>
                      <a:pt x="146" y="147"/>
                    </a:lnTo>
                    <a:lnTo>
                      <a:pt x="154" y="147"/>
                    </a:lnTo>
                    <a:lnTo>
                      <a:pt x="162" y="146"/>
                    </a:lnTo>
                    <a:lnTo>
                      <a:pt x="170" y="144"/>
                    </a:lnTo>
                    <a:lnTo>
                      <a:pt x="177" y="141"/>
                    </a:lnTo>
                    <a:lnTo>
                      <a:pt x="185" y="136"/>
                    </a:lnTo>
                    <a:lnTo>
                      <a:pt x="192" y="132"/>
                    </a:lnTo>
                    <a:lnTo>
                      <a:pt x="195" y="128"/>
                    </a:lnTo>
                    <a:lnTo>
                      <a:pt x="197" y="125"/>
                    </a:lnTo>
                    <a:lnTo>
                      <a:pt x="200" y="121"/>
                    </a:lnTo>
                    <a:lnTo>
                      <a:pt x="204" y="118"/>
                    </a:lnTo>
                    <a:lnTo>
                      <a:pt x="206" y="114"/>
                    </a:lnTo>
                    <a:lnTo>
                      <a:pt x="210" y="108"/>
                    </a:lnTo>
                    <a:lnTo>
                      <a:pt x="212" y="104"/>
                    </a:lnTo>
                    <a:lnTo>
                      <a:pt x="216" y="97"/>
                    </a:lnTo>
                    <a:lnTo>
                      <a:pt x="216" y="92"/>
                    </a:lnTo>
                    <a:lnTo>
                      <a:pt x="214" y="86"/>
                    </a:lnTo>
                    <a:lnTo>
                      <a:pt x="214" y="80"/>
                    </a:lnTo>
                    <a:lnTo>
                      <a:pt x="212" y="76"/>
                    </a:lnTo>
                    <a:lnTo>
                      <a:pt x="211" y="69"/>
                    </a:lnTo>
                    <a:lnTo>
                      <a:pt x="210" y="65"/>
                    </a:lnTo>
                    <a:lnTo>
                      <a:pt x="209" y="58"/>
                    </a:lnTo>
                    <a:lnTo>
                      <a:pt x="208" y="53"/>
                    </a:lnTo>
                    <a:lnTo>
                      <a:pt x="207" y="47"/>
                    </a:lnTo>
                    <a:lnTo>
                      <a:pt x="206" y="41"/>
                    </a:lnTo>
                    <a:lnTo>
                      <a:pt x="206" y="35"/>
                    </a:lnTo>
                    <a:lnTo>
                      <a:pt x="207" y="29"/>
                    </a:lnTo>
                    <a:lnTo>
                      <a:pt x="208" y="24"/>
                    </a:lnTo>
                    <a:lnTo>
                      <a:pt x="210" y="17"/>
                    </a:lnTo>
                    <a:lnTo>
                      <a:pt x="212" y="11"/>
                    </a:lnTo>
                    <a:lnTo>
                      <a:pt x="216" y="5"/>
                    </a:lnTo>
                    <a:lnTo>
                      <a:pt x="221" y="2"/>
                    </a:lnTo>
                    <a:lnTo>
                      <a:pt x="226" y="1"/>
                    </a:lnTo>
                    <a:lnTo>
                      <a:pt x="233" y="0"/>
                    </a:lnTo>
                    <a:lnTo>
                      <a:pt x="239" y="0"/>
                    </a:lnTo>
                    <a:lnTo>
                      <a:pt x="245" y="0"/>
                    </a:lnTo>
                    <a:lnTo>
                      <a:pt x="251" y="0"/>
                    </a:lnTo>
                    <a:lnTo>
                      <a:pt x="258" y="1"/>
                    </a:lnTo>
                    <a:lnTo>
                      <a:pt x="264" y="3"/>
                    </a:lnTo>
                    <a:lnTo>
                      <a:pt x="272" y="5"/>
                    </a:lnTo>
                    <a:lnTo>
                      <a:pt x="278" y="8"/>
                    </a:lnTo>
                    <a:lnTo>
                      <a:pt x="284" y="11"/>
                    </a:lnTo>
                    <a:lnTo>
                      <a:pt x="290" y="13"/>
                    </a:lnTo>
                    <a:lnTo>
                      <a:pt x="296" y="17"/>
                    </a:lnTo>
                    <a:lnTo>
                      <a:pt x="302" y="21"/>
                    </a:lnTo>
                    <a:lnTo>
                      <a:pt x="307" y="26"/>
                    </a:lnTo>
                    <a:lnTo>
                      <a:pt x="311" y="30"/>
                    </a:lnTo>
                    <a:lnTo>
                      <a:pt x="316" y="38"/>
                    </a:lnTo>
                    <a:lnTo>
                      <a:pt x="318" y="44"/>
                    </a:lnTo>
                    <a:lnTo>
                      <a:pt x="319" y="52"/>
                    </a:lnTo>
                    <a:lnTo>
                      <a:pt x="318" y="59"/>
                    </a:lnTo>
                    <a:lnTo>
                      <a:pt x="317" y="66"/>
                    </a:lnTo>
                    <a:lnTo>
                      <a:pt x="314" y="73"/>
                    </a:lnTo>
                    <a:lnTo>
                      <a:pt x="311" y="80"/>
                    </a:lnTo>
                    <a:lnTo>
                      <a:pt x="308" y="87"/>
                    </a:lnTo>
                    <a:lnTo>
                      <a:pt x="304" y="94"/>
                    </a:lnTo>
                    <a:lnTo>
                      <a:pt x="301" y="102"/>
                    </a:lnTo>
                    <a:lnTo>
                      <a:pt x="297" y="110"/>
                    </a:lnTo>
                    <a:lnTo>
                      <a:pt x="294" y="118"/>
                    </a:lnTo>
                    <a:lnTo>
                      <a:pt x="294" y="125"/>
                    </a:lnTo>
                    <a:lnTo>
                      <a:pt x="293" y="133"/>
                    </a:lnTo>
                    <a:lnTo>
                      <a:pt x="294" y="140"/>
                    </a:lnTo>
                    <a:lnTo>
                      <a:pt x="295" y="147"/>
                    </a:lnTo>
                    <a:lnTo>
                      <a:pt x="302" y="158"/>
                    </a:lnTo>
                    <a:lnTo>
                      <a:pt x="309" y="165"/>
                    </a:lnTo>
                    <a:lnTo>
                      <a:pt x="317" y="172"/>
                    </a:lnTo>
                    <a:lnTo>
                      <a:pt x="327" y="176"/>
                    </a:lnTo>
                    <a:lnTo>
                      <a:pt x="337" y="181"/>
                    </a:lnTo>
                    <a:lnTo>
                      <a:pt x="347" y="183"/>
                    </a:lnTo>
                    <a:lnTo>
                      <a:pt x="357" y="186"/>
                    </a:lnTo>
                    <a:lnTo>
                      <a:pt x="369" y="187"/>
                    </a:lnTo>
                    <a:lnTo>
                      <a:pt x="380" y="188"/>
                    </a:lnTo>
                    <a:lnTo>
                      <a:pt x="392" y="188"/>
                    </a:lnTo>
                    <a:lnTo>
                      <a:pt x="403" y="189"/>
                    </a:lnTo>
                    <a:lnTo>
                      <a:pt x="415" y="189"/>
                    </a:lnTo>
                    <a:lnTo>
                      <a:pt x="427" y="190"/>
                    </a:lnTo>
                    <a:lnTo>
                      <a:pt x="438" y="191"/>
                    </a:lnTo>
                    <a:lnTo>
                      <a:pt x="450" y="192"/>
                    </a:lnTo>
                    <a:lnTo>
                      <a:pt x="461" y="195"/>
                    </a:lnTo>
                    <a:lnTo>
                      <a:pt x="431" y="329"/>
                    </a:lnTo>
                    <a:lnTo>
                      <a:pt x="424" y="334"/>
                    </a:lnTo>
                    <a:lnTo>
                      <a:pt x="416" y="336"/>
                    </a:lnTo>
                    <a:lnTo>
                      <a:pt x="408" y="338"/>
                    </a:lnTo>
                    <a:lnTo>
                      <a:pt x="401" y="338"/>
                    </a:lnTo>
                    <a:lnTo>
                      <a:pt x="393" y="337"/>
                    </a:lnTo>
                    <a:lnTo>
                      <a:pt x="385" y="336"/>
                    </a:lnTo>
                    <a:lnTo>
                      <a:pt x="377" y="334"/>
                    </a:lnTo>
                    <a:lnTo>
                      <a:pt x="370" y="331"/>
                    </a:lnTo>
                    <a:lnTo>
                      <a:pt x="361" y="327"/>
                    </a:lnTo>
                    <a:lnTo>
                      <a:pt x="353" y="325"/>
                    </a:lnTo>
                    <a:lnTo>
                      <a:pt x="345" y="321"/>
                    </a:lnTo>
                    <a:lnTo>
                      <a:pt x="337" y="319"/>
                    </a:lnTo>
                    <a:lnTo>
                      <a:pt x="328" y="317"/>
                    </a:lnTo>
                    <a:lnTo>
                      <a:pt x="320" y="316"/>
                    </a:lnTo>
                    <a:lnTo>
                      <a:pt x="311" y="315"/>
                    </a:lnTo>
                    <a:lnTo>
                      <a:pt x="303" y="316"/>
                    </a:lnTo>
                    <a:lnTo>
                      <a:pt x="297" y="319"/>
                    </a:lnTo>
                    <a:lnTo>
                      <a:pt x="291" y="323"/>
                    </a:lnTo>
                    <a:lnTo>
                      <a:pt x="286" y="327"/>
                    </a:lnTo>
                    <a:lnTo>
                      <a:pt x="281" y="333"/>
                    </a:lnTo>
                    <a:lnTo>
                      <a:pt x="277" y="339"/>
                    </a:lnTo>
                    <a:lnTo>
                      <a:pt x="274" y="346"/>
                    </a:lnTo>
                    <a:lnTo>
                      <a:pt x="271" y="353"/>
                    </a:lnTo>
                    <a:lnTo>
                      <a:pt x="268" y="361"/>
                    </a:lnTo>
                    <a:lnTo>
                      <a:pt x="266" y="368"/>
                    </a:lnTo>
                    <a:lnTo>
                      <a:pt x="264" y="376"/>
                    </a:lnTo>
                    <a:lnTo>
                      <a:pt x="264" y="385"/>
                    </a:lnTo>
                    <a:lnTo>
                      <a:pt x="263" y="393"/>
                    </a:lnTo>
                    <a:lnTo>
                      <a:pt x="263" y="402"/>
                    </a:lnTo>
                    <a:lnTo>
                      <a:pt x="263" y="410"/>
                    </a:lnTo>
                    <a:lnTo>
                      <a:pt x="264" y="418"/>
                    </a:lnTo>
                    <a:lnTo>
                      <a:pt x="264" y="427"/>
                    </a:lnTo>
                    <a:lnTo>
                      <a:pt x="268" y="438"/>
                    </a:lnTo>
                    <a:lnTo>
                      <a:pt x="273" y="446"/>
                    </a:lnTo>
                    <a:lnTo>
                      <a:pt x="279" y="454"/>
                    </a:lnTo>
                    <a:lnTo>
                      <a:pt x="286" y="457"/>
                    </a:lnTo>
                    <a:lnTo>
                      <a:pt x="293" y="461"/>
                    </a:lnTo>
                    <a:lnTo>
                      <a:pt x="300" y="463"/>
                    </a:lnTo>
                    <a:lnTo>
                      <a:pt x="308" y="464"/>
                    </a:lnTo>
                    <a:lnTo>
                      <a:pt x="317" y="464"/>
                    </a:lnTo>
                    <a:lnTo>
                      <a:pt x="326" y="463"/>
                    </a:lnTo>
                    <a:lnTo>
                      <a:pt x="335" y="463"/>
                    </a:lnTo>
                    <a:lnTo>
                      <a:pt x="344" y="462"/>
                    </a:lnTo>
                    <a:lnTo>
                      <a:pt x="354" y="463"/>
                    </a:lnTo>
                    <a:lnTo>
                      <a:pt x="363" y="463"/>
                    </a:lnTo>
                    <a:lnTo>
                      <a:pt x="373" y="465"/>
                    </a:lnTo>
                    <a:lnTo>
                      <a:pt x="383" y="468"/>
                    </a:lnTo>
                    <a:lnTo>
                      <a:pt x="392" y="473"/>
                    </a:lnTo>
                    <a:lnTo>
                      <a:pt x="395" y="482"/>
                    </a:lnTo>
                    <a:lnTo>
                      <a:pt x="398" y="491"/>
                    </a:lnTo>
                    <a:lnTo>
                      <a:pt x="400" y="499"/>
                    </a:lnTo>
                    <a:lnTo>
                      <a:pt x="401" y="509"/>
                    </a:lnTo>
                    <a:lnTo>
                      <a:pt x="403" y="518"/>
                    </a:lnTo>
                    <a:lnTo>
                      <a:pt x="404" y="527"/>
                    </a:lnTo>
                    <a:lnTo>
                      <a:pt x="404" y="536"/>
                    </a:lnTo>
                    <a:lnTo>
                      <a:pt x="403" y="547"/>
                    </a:lnTo>
                    <a:lnTo>
                      <a:pt x="403" y="555"/>
                    </a:lnTo>
                    <a:lnTo>
                      <a:pt x="401" y="564"/>
                    </a:lnTo>
                    <a:lnTo>
                      <a:pt x="400" y="574"/>
                    </a:lnTo>
                    <a:lnTo>
                      <a:pt x="398" y="583"/>
                    </a:lnTo>
                    <a:lnTo>
                      <a:pt x="396" y="591"/>
                    </a:lnTo>
                    <a:lnTo>
                      <a:pt x="393" y="600"/>
                    </a:lnTo>
                    <a:lnTo>
                      <a:pt x="391" y="608"/>
                    </a:lnTo>
                    <a:lnTo>
                      <a:pt x="388" y="617"/>
                    </a:lnTo>
                    <a:lnTo>
                      <a:pt x="384" y="617"/>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19" name="Freeform 6"/>
              <p:cNvSpPr>
                <a:spLocks/>
              </p:cNvSpPr>
              <p:nvPr/>
            </p:nvSpPr>
            <p:spPr bwMode="grayWhite">
              <a:xfrm>
                <a:off x="89027" y="2084769"/>
                <a:ext cx="990600" cy="588963"/>
              </a:xfrm>
              <a:custGeom>
                <a:avLst/>
                <a:gdLst>
                  <a:gd name="T0" fmla="*/ 186 w 624"/>
                  <a:gd name="T1" fmla="*/ 342 h 371"/>
                  <a:gd name="T2" fmla="*/ 175 w 624"/>
                  <a:gd name="T3" fmla="*/ 308 h 371"/>
                  <a:gd name="T4" fmla="*/ 149 w 624"/>
                  <a:gd name="T5" fmla="*/ 280 h 371"/>
                  <a:gd name="T6" fmla="*/ 124 w 624"/>
                  <a:gd name="T7" fmla="*/ 270 h 371"/>
                  <a:gd name="T8" fmla="*/ 104 w 624"/>
                  <a:gd name="T9" fmla="*/ 269 h 371"/>
                  <a:gd name="T10" fmla="*/ 10 w 624"/>
                  <a:gd name="T11" fmla="*/ 290 h 371"/>
                  <a:gd name="T12" fmla="*/ 3 w 624"/>
                  <a:gd name="T13" fmla="*/ 264 h 371"/>
                  <a:gd name="T14" fmla="*/ 0 w 624"/>
                  <a:gd name="T15" fmla="*/ 236 h 371"/>
                  <a:gd name="T16" fmla="*/ 4 w 624"/>
                  <a:gd name="T17" fmla="*/ 214 h 371"/>
                  <a:gd name="T18" fmla="*/ 22 w 624"/>
                  <a:gd name="T19" fmla="*/ 200 h 371"/>
                  <a:gd name="T20" fmla="*/ 53 w 624"/>
                  <a:gd name="T21" fmla="*/ 200 h 371"/>
                  <a:gd name="T22" fmla="*/ 90 w 624"/>
                  <a:gd name="T23" fmla="*/ 208 h 371"/>
                  <a:gd name="T24" fmla="*/ 126 w 624"/>
                  <a:gd name="T25" fmla="*/ 190 h 371"/>
                  <a:gd name="T26" fmla="*/ 144 w 624"/>
                  <a:gd name="T27" fmla="*/ 33 h 371"/>
                  <a:gd name="T28" fmla="*/ 174 w 624"/>
                  <a:gd name="T29" fmla="*/ 28 h 371"/>
                  <a:gd name="T30" fmla="*/ 206 w 624"/>
                  <a:gd name="T31" fmla="*/ 31 h 371"/>
                  <a:gd name="T32" fmla="*/ 230 w 624"/>
                  <a:gd name="T33" fmla="*/ 57 h 371"/>
                  <a:gd name="T34" fmla="*/ 236 w 624"/>
                  <a:gd name="T35" fmla="*/ 99 h 371"/>
                  <a:gd name="T36" fmla="*/ 249 w 624"/>
                  <a:gd name="T37" fmla="*/ 138 h 371"/>
                  <a:gd name="T38" fmla="*/ 293 w 624"/>
                  <a:gd name="T39" fmla="*/ 159 h 371"/>
                  <a:gd name="T40" fmla="*/ 345 w 624"/>
                  <a:gd name="T41" fmla="*/ 148 h 371"/>
                  <a:gd name="T42" fmla="*/ 366 w 624"/>
                  <a:gd name="T43" fmla="*/ 119 h 371"/>
                  <a:gd name="T44" fmla="*/ 361 w 624"/>
                  <a:gd name="T45" fmla="*/ 91 h 371"/>
                  <a:gd name="T46" fmla="*/ 352 w 624"/>
                  <a:gd name="T47" fmla="*/ 62 h 371"/>
                  <a:gd name="T48" fmla="*/ 363 w 624"/>
                  <a:gd name="T49" fmla="*/ 34 h 371"/>
                  <a:gd name="T50" fmla="*/ 398 w 624"/>
                  <a:gd name="T51" fmla="*/ 17 h 371"/>
                  <a:gd name="T52" fmla="*/ 439 w 624"/>
                  <a:gd name="T53" fmla="*/ 7 h 371"/>
                  <a:gd name="T54" fmla="*/ 474 w 624"/>
                  <a:gd name="T55" fmla="*/ 5 h 371"/>
                  <a:gd name="T56" fmla="*/ 479 w 624"/>
                  <a:gd name="T57" fmla="*/ 37 h 371"/>
                  <a:gd name="T58" fmla="*/ 483 w 624"/>
                  <a:gd name="T59" fmla="*/ 70 h 371"/>
                  <a:gd name="T60" fmla="*/ 507 w 624"/>
                  <a:gd name="T61" fmla="*/ 97 h 371"/>
                  <a:gd name="T62" fmla="*/ 535 w 624"/>
                  <a:gd name="T63" fmla="*/ 101 h 371"/>
                  <a:gd name="T64" fmla="*/ 566 w 624"/>
                  <a:gd name="T65" fmla="*/ 94 h 371"/>
                  <a:gd name="T66" fmla="*/ 598 w 624"/>
                  <a:gd name="T67" fmla="*/ 94 h 371"/>
                  <a:gd name="T68" fmla="*/ 620 w 624"/>
                  <a:gd name="T69" fmla="*/ 125 h 371"/>
                  <a:gd name="T70" fmla="*/ 621 w 624"/>
                  <a:gd name="T71" fmla="*/ 162 h 371"/>
                  <a:gd name="T72" fmla="*/ 608 w 624"/>
                  <a:gd name="T73" fmla="*/ 178 h 371"/>
                  <a:gd name="T74" fmla="*/ 573 w 624"/>
                  <a:gd name="T75" fmla="*/ 183 h 371"/>
                  <a:gd name="T76" fmla="*/ 524 w 624"/>
                  <a:gd name="T77" fmla="*/ 186 h 371"/>
                  <a:gd name="T78" fmla="*/ 514 w 624"/>
                  <a:gd name="T79" fmla="*/ 197 h 371"/>
                  <a:gd name="T80" fmla="*/ 519 w 624"/>
                  <a:gd name="T81" fmla="*/ 333 h 371"/>
                  <a:gd name="T82" fmla="*/ 486 w 624"/>
                  <a:gd name="T83" fmla="*/ 342 h 371"/>
                  <a:gd name="T84" fmla="*/ 449 w 624"/>
                  <a:gd name="T85" fmla="*/ 344 h 371"/>
                  <a:gd name="T86" fmla="*/ 412 w 624"/>
                  <a:gd name="T87" fmla="*/ 338 h 371"/>
                  <a:gd name="T88" fmla="*/ 402 w 624"/>
                  <a:gd name="T89" fmla="*/ 311 h 371"/>
                  <a:gd name="T90" fmla="*/ 402 w 624"/>
                  <a:gd name="T91" fmla="*/ 283 h 371"/>
                  <a:gd name="T92" fmla="*/ 397 w 624"/>
                  <a:gd name="T93" fmla="*/ 254 h 371"/>
                  <a:gd name="T94" fmla="*/ 367 w 624"/>
                  <a:gd name="T95" fmla="*/ 236 h 371"/>
                  <a:gd name="T96" fmla="*/ 329 w 624"/>
                  <a:gd name="T97" fmla="*/ 237 h 371"/>
                  <a:gd name="T98" fmla="*/ 289 w 624"/>
                  <a:gd name="T99" fmla="*/ 248 h 371"/>
                  <a:gd name="T100" fmla="*/ 263 w 624"/>
                  <a:gd name="T101" fmla="*/ 264 h 371"/>
                  <a:gd name="T102" fmla="*/ 262 w 624"/>
                  <a:gd name="T103" fmla="*/ 293 h 371"/>
                  <a:gd name="T104" fmla="*/ 276 w 624"/>
                  <a:gd name="T105" fmla="*/ 322 h 371"/>
                  <a:gd name="T106" fmla="*/ 257 w 624"/>
                  <a:gd name="T107" fmla="*/ 360 h 371"/>
                  <a:gd name="T108" fmla="*/ 210 w 624"/>
                  <a:gd name="T109" fmla="*/ 364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4" h="371">
                    <a:moveTo>
                      <a:pt x="191" y="370"/>
                    </a:moveTo>
                    <a:lnTo>
                      <a:pt x="190" y="363"/>
                    </a:lnTo>
                    <a:lnTo>
                      <a:pt x="189" y="356"/>
                    </a:lnTo>
                    <a:lnTo>
                      <a:pt x="188" y="349"/>
                    </a:lnTo>
                    <a:lnTo>
                      <a:pt x="186" y="342"/>
                    </a:lnTo>
                    <a:lnTo>
                      <a:pt x="185" y="335"/>
                    </a:lnTo>
                    <a:lnTo>
                      <a:pt x="182" y="328"/>
                    </a:lnTo>
                    <a:lnTo>
                      <a:pt x="181" y="321"/>
                    </a:lnTo>
                    <a:lnTo>
                      <a:pt x="178" y="315"/>
                    </a:lnTo>
                    <a:lnTo>
                      <a:pt x="175" y="308"/>
                    </a:lnTo>
                    <a:lnTo>
                      <a:pt x="171" y="302"/>
                    </a:lnTo>
                    <a:lnTo>
                      <a:pt x="167" y="296"/>
                    </a:lnTo>
                    <a:lnTo>
                      <a:pt x="162" y="290"/>
                    </a:lnTo>
                    <a:lnTo>
                      <a:pt x="156" y="285"/>
                    </a:lnTo>
                    <a:lnTo>
                      <a:pt x="149" y="280"/>
                    </a:lnTo>
                    <a:lnTo>
                      <a:pt x="143" y="276"/>
                    </a:lnTo>
                    <a:lnTo>
                      <a:pt x="134" y="273"/>
                    </a:lnTo>
                    <a:lnTo>
                      <a:pt x="131" y="271"/>
                    </a:lnTo>
                    <a:lnTo>
                      <a:pt x="128" y="270"/>
                    </a:lnTo>
                    <a:lnTo>
                      <a:pt x="124" y="270"/>
                    </a:lnTo>
                    <a:lnTo>
                      <a:pt x="121" y="270"/>
                    </a:lnTo>
                    <a:lnTo>
                      <a:pt x="117" y="270"/>
                    </a:lnTo>
                    <a:lnTo>
                      <a:pt x="113" y="271"/>
                    </a:lnTo>
                    <a:lnTo>
                      <a:pt x="109" y="270"/>
                    </a:lnTo>
                    <a:lnTo>
                      <a:pt x="104" y="269"/>
                    </a:lnTo>
                    <a:lnTo>
                      <a:pt x="22" y="307"/>
                    </a:lnTo>
                    <a:lnTo>
                      <a:pt x="19" y="304"/>
                    </a:lnTo>
                    <a:lnTo>
                      <a:pt x="15" y="300"/>
                    </a:lnTo>
                    <a:lnTo>
                      <a:pt x="13" y="296"/>
                    </a:lnTo>
                    <a:lnTo>
                      <a:pt x="10" y="290"/>
                    </a:lnTo>
                    <a:lnTo>
                      <a:pt x="9" y="286"/>
                    </a:lnTo>
                    <a:lnTo>
                      <a:pt x="6" y="280"/>
                    </a:lnTo>
                    <a:lnTo>
                      <a:pt x="5" y="275"/>
                    </a:lnTo>
                    <a:lnTo>
                      <a:pt x="4" y="270"/>
                    </a:lnTo>
                    <a:lnTo>
                      <a:pt x="3" y="264"/>
                    </a:lnTo>
                    <a:lnTo>
                      <a:pt x="2" y="258"/>
                    </a:lnTo>
                    <a:lnTo>
                      <a:pt x="0" y="252"/>
                    </a:lnTo>
                    <a:lnTo>
                      <a:pt x="0" y="246"/>
                    </a:lnTo>
                    <a:lnTo>
                      <a:pt x="0" y="241"/>
                    </a:lnTo>
                    <a:lnTo>
                      <a:pt x="0" y="236"/>
                    </a:lnTo>
                    <a:lnTo>
                      <a:pt x="0" y="229"/>
                    </a:lnTo>
                    <a:lnTo>
                      <a:pt x="0" y="224"/>
                    </a:lnTo>
                    <a:lnTo>
                      <a:pt x="0" y="221"/>
                    </a:lnTo>
                    <a:lnTo>
                      <a:pt x="2" y="217"/>
                    </a:lnTo>
                    <a:lnTo>
                      <a:pt x="4" y="214"/>
                    </a:lnTo>
                    <a:lnTo>
                      <a:pt x="6" y="211"/>
                    </a:lnTo>
                    <a:lnTo>
                      <a:pt x="9" y="208"/>
                    </a:lnTo>
                    <a:lnTo>
                      <a:pt x="12" y="206"/>
                    </a:lnTo>
                    <a:lnTo>
                      <a:pt x="16" y="203"/>
                    </a:lnTo>
                    <a:lnTo>
                      <a:pt x="22" y="200"/>
                    </a:lnTo>
                    <a:lnTo>
                      <a:pt x="28" y="200"/>
                    </a:lnTo>
                    <a:lnTo>
                      <a:pt x="33" y="200"/>
                    </a:lnTo>
                    <a:lnTo>
                      <a:pt x="40" y="200"/>
                    </a:lnTo>
                    <a:lnTo>
                      <a:pt x="47" y="200"/>
                    </a:lnTo>
                    <a:lnTo>
                      <a:pt x="53" y="200"/>
                    </a:lnTo>
                    <a:lnTo>
                      <a:pt x="60" y="201"/>
                    </a:lnTo>
                    <a:lnTo>
                      <a:pt x="67" y="204"/>
                    </a:lnTo>
                    <a:lnTo>
                      <a:pt x="74" y="207"/>
                    </a:lnTo>
                    <a:lnTo>
                      <a:pt x="81" y="208"/>
                    </a:lnTo>
                    <a:lnTo>
                      <a:pt x="90" y="208"/>
                    </a:lnTo>
                    <a:lnTo>
                      <a:pt x="97" y="207"/>
                    </a:lnTo>
                    <a:lnTo>
                      <a:pt x="105" y="204"/>
                    </a:lnTo>
                    <a:lnTo>
                      <a:pt x="113" y="200"/>
                    </a:lnTo>
                    <a:lnTo>
                      <a:pt x="119" y="196"/>
                    </a:lnTo>
                    <a:lnTo>
                      <a:pt x="126" y="190"/>
                    </a:lnTo>
                    <a:lnTo>
                      <a:pt x="131" y="183"/>
                    </a:lnTo>
                    <a:lnTo>
                      <a:pt x="127" y="35"/>
                    </a:lnTo>
                    <a:lnTo>
                      <a:pt x="133" y="35"/>
                    </a:lnTo>
                    <a:lnTo>
                      <a:pt x="138" y="34"/>
                    </a:lnTo>
                    <a:lnTo>
                      <a:pt x="144" y="33"/>
                    </a:lnTo>
                    <a:lnTo>
                      <a:pt x="150" y="32"/>
                    </a:lnTo>
                    <a:lnTo>
                      <a:pt x="156" y="31"/>
                    </a:lnTo>
                    <a:lnTo>
                      <a:pt x="162" y="30"/>
                    </a:lnTo>
                    <a:lnTo>
                      <a:pt x="168" y="29"/>
                    </a:lnTo>
                    <a:lnTo>
                      <a:pt x="174" y="28"/>
                    </a:lnTo>
                    <a:lnTo>
                      <a:pt x="181" y="28"/>
                    </a:lnTo>
                    <a:lnTo>
                      <a:pt x="186" y="28"/>
                    </a:lnTo>
                    <a:lnTo>
                      <a:pt x="193" y="28"/>
                    </a:lnTo>
                    <a:lnTo>
                      <a:pt x="199" y="30"/>
                    </a:lnTo>
                    <a:lnTo>
                      <a:pt x="206" y="31"/>
                    </a:lnTo>
                    <a:lnTo>
                      <a:pt x="211" y="34"/>
                    </a:lnTo>
                    <a:lnTo>
                      <a:pt x="218" y="37"/>
                    </a:lnTo>
                    <a:lnTo>
                      <a:pt x="225" y="41"/>
                    </a:lnTo>
                    <a:lnTo>
                      <a:pt x="228" y="48"/>
                    </a:lnTo>
                    <a:lnTo>
                      <a:pt x="230" y="57"/>
                    </a:lnTo>
                    <a:lnTo>
                      <a:pt x="232" y="65"/>
                    </a:lnTo>
                    <a:lnTo>
                      <a:pt x="234" y="73"/>
                    </a:lnTo>
                    <a:lnTo>
                      <a:pt x="234" y="82"/>
                    </a:lnTo>
                    <a:lnTo>
                      <a:pt x="235" y="91"/>
                    </a:lnTo>
                    <a:lnTo>
                      <a:pt x="236" y="99"/>
                    </a:lnTo>
                    <a:lnTo>
                      <a:pt x="238" y="108"/>
                    </a:lnTo>
                    <a:lnTo>
                      <a:pt x="239" y="116"/>
                    </a:lnTo>
                    <a:lnTo>
                      <a:pt x="242" y="124"/>
                    </a:lnTo>
                    <a:lnTo>
                      <a:pt x="245" y="131"/>
                    </a:lnTo>
                    <a:lnTo>
                      <a:pt x="249" y="138"/>
                    </a:lnTo>
                    <a:lnTo>
                      <a:pt x="256" y="145"/>
                    </a:lnTo>
                    <a:lnTo>
                      <a:pt x="263" y="150"/>
                    </a:lnTo>
                    <a:lnTo>
                      <a:pt x="273" y="155"/>
                    </a:lnTo>
                    <a:lnTo>
                      <a:pt x="284" y="159"/>
                    </a:lnTo>
                    <a:lnTo>
                      <a:pt x="293" y="159"/>
                    </a:lnTo>
                    <a:lnTo>
                      <a:pt x="303" y="159"/>
                    </a:lnTo>
                    <a:lnTo>
                      <a:pt x="314" y="158"/>
                    </a:lnTo>
                    <a:lnTo>
                      <a:pt x="325" y="156"/>
                    </a:lnTo>
                    <a:lnTo>
                      <a:pt x="335" y="152"/>
                    </a:lnTo>
                    <a:lnTo>
                      <a:pt x="345" y="148"/>
                    </a:lnTo>
                    <a:lnTo>
                      <a:pt x="353" y="142"/>
                    </a:lnTo>
                    <a:lnTo>
                      <a:pt x="359" y="134"/>
                    </a:lnTo>
                    <a:lnTo>
                      <a:pt x="363" y="129"/>
                    </a:lnTo>
                    <a:lnTo>
                      <a:pt x="365" y="124"/>
                    </a:lnTo>
                    <a:lnTo>
                      <a:pt x="366" y="119"/>
                    </a:lnTo>
                    <a:lnTo>
                      <a:pt x="366" y="113"/>
                    </a:lnTo>
                    <a:lnTo>
                      <a:pt x="366" y="108"/>
                    </a:lnTo>
                    <a:lnTo>
                      <a:pt x="365" y="102"/>
                    </a:lnTo>
                    <a:lnTo>
                      <a:pt x="364" y="96"/>
                    </a:lnTo>
                    <a:lnTo>
                      <a:pt x="361" y="91"/>
                    </a:lnTo>
                    <a:lnTo>
                      <a:pt x="359" y="86"/>
                    </a:lnTo>
                    <a:lnTo>
                      <a:pt x="357" y="79"/>
                    </a:lnTo>
                    <a:lnTo>
                      <a:pt x="354" y="73"/>
                    </a:lnTo>
                    <a:lnTo>
                      <a:pt x="354" y="68"/>
                    </a:lnTo>
                    <a:lnTo>
                      <a:pt x="352" y="62"/>
                    </a:lnTo>
                    <a:lnTo>
                      <a:pt x="351" y="57"/>
                    </a:lnTo>
                    <a:lnTo>
                      <a:pt x="351" y="51"/>
                    </a:lnTo>
                    <a:lnTo>
                      <a:pt x="352" y="44"/>
                    </a:lnTo>
                    <a:lnTo>
                      <a:pt x="357" y="39"/>
                    </a:lnTo>
                    <a:lnTo>
                      <a:pt x="363" y="34"/>
                    </a:lnTo>
                    <a:lnTo>
                      <a:pt x="369" y="30"/>
                    </a:lnTo>
                    <a:lnTo>
                      <a:pt x="376" y="26"/>
                    </a:lnTo>
                    <a:lnTo>
                      <a:pt x="383" y="22"/>
                    </a:lnTo>
                    <a:lnTo>
                      <a:pt x="391" y="19"/>
                    </a:lnTo>
                    <a:lnTo>
                      <a:pt x="398" y="17"/>
                    </a:lnTo>
                    <a:lnTo>
                      <a:pt x="407" y="14"/>
                    </a:lnTo>
                    <a:lnTo>
                      <a:pt x="414" y="12"/>
                    </a:lnTo>
                    <a:lnTo>
                      <a:pt x="422" y="10"/>
                    </a:lnTo>
                    <a:lnTo>
                      <a:pt x="431" y="9"/>
                    </a:lnTo>
                    <a:lnTo>
                      <a:pt x="439" y="7"/>
                    </a:lnTo>
                    <a:lnTo>
                      <a:pt x="448" y="5"/>
                    </a:lnTo>
                    <a:lnTo>
                      <a:pt x="456" y="3"/>
                    </a:lnTo>
                    <a:lnTo>
                      <a:pt x="464" y="2"/>
                    </a:lnTo>
                    <a:lnTo>
                      <a:pt x="472" y="0"/>
                    </a:lnTo>
                    <a:lnTo>
                      <a:pt x="474" y="5"/>
                    </a:lnTo>
                    <a:lnTo>
                      <a:pt x="476" y="11"/>
                    </a:lnTo>
                    <a:lnTo>
                      <a:pt x="477" y="17"/>
                    </a:lnTo>
                    <a:lnTo>
                      <a:pt x="478" y="24"/>
                    </a:lnTo>
                    <a:lnTo>
                      <a:pt x="478" y="30"/>
                    </a:lnTo>
                    <a:lnTo>
                      <a:pt x="479" y="37"/>
                    </a:lnTo>
                    <a:lnTo>
                      <a:pt x="479" y="44"/>
                    </a:lnTo>
                    <a:lnTo>
                      <a:pt x="479" y="51"/>
                    </a:lnTo>
                    <a:lnTo>
                      <a:pt x="479" y="57"/>
                    </a:lnTo>
                    <a:lnTo>
                      <a:pt x="481" y="64"/>
                    </a:lnTo>
                    <a:lnTo>
                      <a:pt x="483" y="70"/>
                    </a:lnTo>
                    <a:lnTo>
                      <a:pt x="485" y="76"/>
                    </a:lnTo>
                    <a:lnTo>
                      <a:pt x="488" y="82"/>
                    </a:lnTo>
                    <a:lnTo>
                      <a:pt x="493" y="88"/>
                    </a:lnTo>
                    <a:lnTo>
                      <a:pt x="499" y="92"/>
                    </a:lnTo>
                    <a:lnTo>
                      <a:pt x="507" y="97"/>
                    </a:lnTo>
                    <a:lnTo>
                      <a:pt x="512" y="99"/>
                    </a:lnTo>
                    <a:lnTo>
                      <a:pt x="517" y="101"/>
                    </a:lnTo>
                    <a:lnTo>
                      <a:pt x="523" y="102"/>
                    </a:lnTo>
                    <a:lnTo>
                      <a:pt x="529" y="102"/>
                    </a:lnTo>
                    <a:lnTo>
                      <a:pt x="535" y="101"/>
                    </a:lnTo>
                    <a:lnTo>
                      <a:pt x="541" y="99"/>
                    </a:lnTo>
                    <a:lnTo>
                      <a:pt x="547" y="98"/>
                    </a:lnTo>
                    <a:lnTo>
                      <a:pt x="554" y="97"/>
                    </a:lnTo>
                    <a:lnTo>
                      <a:pt x="560" y="95"/>
                    </a:lnTo>
                    <a:lnTo>
                      <a:pt x="566" y="94"/>
                    </a:lnTo>
                    <a:lnTo>
                      <a:pt x="572" y="92"/>
                    </a:lnTo>
                    <a:lnTo>
                      <a:pt x="579" y="92"/>
                    </a:lnTo>
                    <a:lnTo>
                      <a:pt x="584" y="92"/>
                    </a:lnTo>
                    <a:lnTo>
                      <a:pt x="591" y="92"/>
                    </a:lnTo>
                    <a:lnTo>
                      <a:pt x="598" y="94"/>
                    </a:lnTo>
                    <a:lnTo>
                      <a:pt x="603" y="97"/>
                    </a:lnTo>
                    <a:lnTo>
                      <a:pt x="610" y="102"/>
                    </a:lnTo>
                    <a:lnTo>
                      <a:pt x="614" y="109"/>
                    </a:lnTo>
                    <a:lnTo>
                      <a:pt x="618" y="117"/>
                    </a:lnTo>
                    <a:lnTo>
                      <a:pt x="620" y="125"/>
                    </a:lnTo>
                    <a:lnTo>
                      <a:pt x="621" y="133"/>
                    </a:lnTo>
                    <a:lnTo>
                      <a:pt x="622" y="142"/>
                    </a:lnTo>
                    <a:lnTo>
                      <a:pt x="623" y="151"/>
                    </a:lnTo>
                    <a:lnTo>
                      <a:pt x="623" y="159"/>
                    </a:lnTo>
                    <a:lnTo>
                      <a:pt x="621" y="162"/>
                    </a:lnTo>
                    <a:lnTo>
                      <a:pt x="619" y="165"/>
                    </a:lnTo>
                    <a:lnTo>
                      <a:pt x="618" y="169"/>
                    </a:lnTo>
                    <a:lnTo>
                      <a:pt x="615" y="172"/>
                    </a:lnTo>
                    <a:lnTo>
                      <a:pt x="612" y="175"/>
                    </a:lnTo>
                    <a:lnTo>
                      <a:pt x="608" y="178"/>
                    </a:lnTo>
                    <a:lnTo>
                      <a:pt x="604" y="181"/>
                    </a:lnTo>
                    <a:lnTo>
                      <a:pt x="599" y="183"/>
                    </a:lnTo>
                    <a:lnTo>
                      <a:pt x="591" y="184"/>
                    </a:lnTo>
                    <a:lnTo>
                      <a:pt x="582" y="184"/>
                    </a:lnTo>
                    <a:lnTo>
                      <a:pt x="573" y="183"/>
                    </a:lnTo>
                    <a:lnTo>
                      <a:pt x="564" y="182"/>
                    </a:lnTo>
                    <a:lnTo>
                      <a:pt x="554" y="181"/>
                    </a:lnTo>
                    <a:lnTo>
                      <a:pt x="545" y="182"/>
                    </a:lnTo>
                    <a:lnTo>
                      <a:pt x="535" y="183"/>
                    </a:lnTo>
                    <a:lnTo>
                      <a:pt x="524" y="186"/>
                    </a:lnTo>
                    <a:lnTo>
                      <a:pt x="523" y="188"/>
                    </a:lnTo>
                    <a:lnTo>
                      <a:pt x="521" y="191"/>
                    </a:lnTo>
                    <a:lnTo>
                      <a:pt x="519" y="192"/>
                    </a:lnTo>
                    <a:lnTo>
                      <a:pt x="517" y="194"/>
                    </a:lnTo>
                    <a:lnTo>
                      <a:pt x="514" y="197"/>
                    </a:lnTo>
                    <a:lnTo>
                      <a:pt x="512" y="199"/>
                    </a:lnTo>
                    <a:lnTo>
                      <a:pt x="509" y="203"/>
                    </a:lnTo>
                    <a:lnTo>
                      <a:pt x="507" y="207"/>
                    </a:lnTo>
                    <a:lnTo>
                      <a:pt x="524" y="331"/>
                    </a:lnTo>
                    <a:lnTo>
                      <a:pt x="519" y="333"/>
                    </a:lnTo>
                    <a:lnTo>
                      <a:pt x="512" y="335"/>
                    </a:lnTo>
                    <a:lnTo>
                      <a:pt x="507" y="338"/>
                    </a:lnTo>
                    <a:lnTo>
                      <a:pt x="500" y="339"/>
                    </a:lnTo>
                    <a:lnTo>
                      <a:pt x="493" y="341"/>
                    </a:lnTo>
                    <a:lnTo>
                      <a:pt x="486" y="342"/>
                    </a:lnTo>
                    <a:lnTo>
                      <a:pt x="479" y="343"/>
                    </a:lnTo>
                    <a:lnTo>
                      <a:pt x="471" y="344"/>
                    </a:lnTo>
                    <a:lnTo>
                      <a:pt x="464" y="344"/>
                    </a:lnTo>
                    <a:lnTo>
                      <a:pt x="456" y="344"/>
                    </a:lnTo>
                    <a:lnTo>
                      <a:pt x="449" y="344"/>
                    </a:lnTo>
                    <a:lnTo>
                      <a:pt x="441" y="344"/>
                    </a:lnTo>
                    <a:lnTo>
                      <a:pt x="433" y="342"/>
                    </a:lnTo>
                    <a:lnTo>
                      <a:pt x="426" y="341"/>
                    </a:lnTo>
                    <a:lnTo>
                      <a:pt x="419" y="340"/>
                    </a:lnTo>
                    <a:lnTo>
                      <a:pt x="412" y="338"/>
                    </a:lnTo>
                    <a:lnTo>
                      <a:pt x="408" y="333"/>
                    </a:lnTo>
                    <a:lnTo>
                      <a:pt x="405" y="328"/>
                    </a:lnTo>
                    <a:lnTo>
                      <a:pt x="403" y="322"/>
                    </a:lnTo>
                    <a:lnTo>
                      <a:pt x="402" y="316"/>
                    </a:lnTo>
                    <a:lnTo>
                      <a:pt x="402" y="311"/>
                    </a:lnTo>
                    <a:lnTo>
                      <a:pt x="401" y="306"/>
                    </a:lnTo>
                    <a:lnTo>
                      <a:pt x="401" y="300"/>
                    </a:lnTo>
                    <a:lnTo>
                      <a:pt x="401" y="294"/>
                    </a:lnTo>
                    <a:lnTo>
                      <a:pt x="402" y="289"/>
                    </a:lnTo>
                    <a:lnTo>
                      <a:pt x="402" y="283"/>
                    </a:lnTo>
                    <a:lnTo>
                      <a:pt x="402" y="277"/>
                    </a:lnTo>
                    <a:lnTo>
                      <a:pt x="401" y="271"/>
                    </a:lnTo>
                    <a:lnTo>
                      <a:pt x="400" y="266"/>
                    </a:lnTo>
                    <a:lnTo>
                      <a:pt x="398" y="260"/>
                    </a:lnTo>
                    <a:lnTo>
                      <a:pt x="397" y="254"/>
                    </a:lnTo>
                    <a:lnTo>
                      <a:pt x="393" y="248"/>
                    </a:lnTo>
                    <a:lnTo>
                      <a:pt x="388" y="244"/>
                    </a:lnTo>
                    <a:lnTo>
                      <a:pt x="381" y="240"/>
                    </a:lnTo>
                    <a:lnTo>
                      <a:pt x="374" y="238"/>
                    </a:lnTo>
                    <a:lnTo>
                      <a:pt x="367" y="236"/>
                    </a:lnTo>
                    <a:lnTo>
                      <a:pt x="360" y="235"/>
                    </a:lnTo>
                    <a:lnTo>
                      <a:pt x="353" y="235"/>
                    </a:lnTo>
                    <a:lnTo>
                      <a:pt x="345" y="235"/>
                    </a:lnTo>
                    <a:lnTo>
                      <a:pt x="337" y="236"/>
                    </a:lnTo>
                    <a:lnTo>
                      <a:pt x="329" y="237"/>
                    </a:lnTo>
                    <a:lnTo>
                      <a:pt x="321" y="239"/>
                    </a:lnTo>
                    <a:lnTo>
                      <a:pt x="313" y="241"/>
                    </a:lnTo>
                    <a:lnTo>
                      <a:pt x="306" y="243"/>
                    </a:lnTo>
                    <a:lnTo>
                      <a:pt x="297" y="245"/>
                    </a:lnTo>
                    <a:lnTo>
                      <a:pt x="289" y="248"/>
                    </a:lnTo>
                    <a:lnTo>
                      <a:pt x="281" y="250"/>
                    </a:lnTo>
                    <a:lnTo>
                      <a:pt x="273" y="252"/>
                    </a:lnTo>
                    <a:lnTo>
                      <a:pt x="270" y="255"/>
                    </a:lnTo>
                    <a:lnTo>
                      <a:pt x="267" y="260"/>
                    </a:lnTo>
                    <a:lnTo>
                      <a:pt x="263" y="264"/>
                    </a:lnTo>
                    <a:lnTo>
                      <a:pt x="260" y="270"/>
                    </a:lnTo>
                    <a:lnTo>
                      <a:pt x="258" y="276"/>
                    </a:lnTo>
                    <a:lnTo>
                      <a:pt x="258" y="282"/>
                    </a:lnTo>
                    <a:lnTo>
                      <a:pt x="258" y="287"/>
                    </a:lnTo>
                    <a:lnTo>
                      <a:pt x="262" y="293"/>
                    </a:lnTo>
                    <a:lnTo>
                      <a:pt x="265" y="299"/>
                    </a:lnTo>
                    <a:lnTo>
                      <a:pt x="268" y="304"/>
                    </a:lnTo>
                    <a:lnTo>
                      <a:pt x="271" y="310"/>
                    </a:lnTo>
                    <a:lnTo>
                      <a:pt x="273" y="316"/>
                    </a:lnTo>
                    <a:lnTo>
                      <a:pt x="276" y="322"/>
                    </a:lnTo>
                    <a:lnTo>
                      <a:pt x="277" y="328"/>
                    </a:lnTo>
                    <a:lnTo>
                      <a:pt x="277" y="334"/>
                    </a:lnTo>
                    <a:lnTo>
                      <a:pt x="277" y="341"/>
                    </a:lnTo>
                    <a:lnTo>
                      <a:pt x="266" y="355"/>
                    </a:lnTo>
                    <a:lnTo>
                      <a:pt x="257" y="360"/>
                    </a:lnTo>
                    <a:lnTo>
                      <a:pt x="248" y="362"/>
                    </a:lnTo>
                    <a:lnTo>
                      <a:pt x="239" y="363"/>
                    </a:lnTo>
                    <a:lnTo>
                      <a:pt x="230" y="363"/>
                    </a:lnTo>
                    <a:lnTo>
                      <a:pt x="220" y="364"/>
                    </a:lnTo>
                    <a:lnTo>
                      <a:pt x="210" y="364"/>
                    </a:lnTo>
                    <a:lnTo>
                      <a:pt x="201" y="366"/>
                    </a:lnTo>
                    <a:lnTo>
                      <a:pt x="191" y="370"/>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0" name="Freeform 7"/>
              <p:cNvSpPr>
                <a:spLocks/>
              </p:cNvSpPr>
              <p:nvPr/>
            </p:nvSpPr>
            <p:spPr bwMode="grayWhite">
              <a:xfrm>
                <a:off x="12827" y="1132269"/>
                <a:ext cx="803275" cy="746125"/>
              </a:xfrm>
              <a:custGeom>
                <a:avLst/>
                <a:gdLst>
                  <a:gd name="T0" fmla="*/ 229 w 506"/>
                  <a:gd name="T1" fmla="*/ 453 h 470"/>
                  <a:gd name="T2" fmla="*/ 200 w 506"/>
                  <a:gd name="T3" fmla="*/ 429 h 470"/>
                  <a:gd name="T4" fmla="*/ 175 w 506"/>
                  <a:gd name="T5" fmla="*/ 402 h 470"/>
                  <a:gd name="T6" fmla="*/ 158 w 506"/>
                  <a:gd name="T7" fmla="*/ 368 h 470"/>
                  <a:gd name="T8" fmla="*/ 241 w 506"/>
                  <a:gd name="T9" fmla="*/ 275 h 470"/>
                  <a:gd name="T10" fmla="*/ 224 w 506"/>
                  <a:gd name="T11" fmla="*/ 248 h 470"/>
                  <a:gd name="T12" fmla="*/ 198 w 506"/>
                  <a:gd name="T13" fmla="*/ 228 h 470"/>
                  <a:gd name="T14" fmla="*/ 166 w 506"/>
                  <a:gd name="T15" fmla="*/ 214 h 470"/>
                  <a:gd name="T16" fmla="*/ 139 w 506"/>
                  <a:gd name="T17" fmla="*/ 217 h 470"/>
                  <a:gd name="T18" fmla="*/ 128 w 506"/>
                  <a:gd name="T19" fmla="*/ 238 h 470"/>
                  <a:gd name="T20" fmla="*/ 120 w 506"/>
                  <a:gd name="T21" fmla="*/ 262 h 470"/>
                  <a:gd name="T22" fmla="*/ 104 w 506"/>
                  <a:gd name="T23" fmla="*/ 283 h 470"/>
                  <a:gd name="T24" fmla="*/ 77 w 506"/>
                  <a:gd name="T25" fmla="*/ 291 h 470"/>
                  <a:gd name="T26" fmla="*/ 53 w 506"/>
                  <a:gd name="T27" fmla="*/ 288 h 470"/>
                  <a:gd name="T28" fmla="*/ 31 w 506"/>
                  <a:gd name="T29" fmla="*/ 275 h 470"/>
                  <a:gd name="T30" fmla="*/ 12 w 506"/>
                  <a:gd name="T31" fmla="*/ 257 h 470"/>
                  <a:gd name="T32" fmla="*/ 61 w 506"/>
                  <a:gd name="T33" fmla="*/ 109 h 470"/>
                  <a:gd name="T34" fmla="*/ 24 w 506"/>
                  <a:gd name="T35" fmla="*/ 85 h 470"/>
                  <a:gd name="T36" fmla="*/ 0 w 506"/>
                  <a:gd name="T37" fmla="*/ 53 h 470"/>
                  <a:gd name="T38" fmla="*/ 19 w 506"/>
                  <a:gd name="T39" fmla="*/ 22 h 470"/>
                  <a:gd name="T40" fmla="*/ 54 w 506"/>
                  <a:gd name="T41" fmla="*/ 0 h 470"/>
                  <a:gd name="T42" fmla="*/ 82 w 506"/>
                  <a:gd name="T43" fmla="*/ 6 h 470"/>
                  <a:gd name="T44" fmla="*/ 103 w 506"/>
                  <a:gd name="T45" fmla="*/ 29 h 470"/>
                  <a:gd name="T46" fmla="*/ 132 w 506"/>
                  <a:gd name="T47" fmla="*/ 57 h 470"/>
                  <a:gd name="T48" fmla="*/ 175 w 506"/>
                  <a:gd name="T49" fmla="*/ 64 h 470"/>
                  <a:gd name="T50" fmla="*/ 215 w 506"/>
                  <a:gd name="T51" fmla="*/ 43 h 470"/>
                  <a:gd name="T52" fmla="*/ 243 w 506"/>
                  <a:gd name="T53" fmla="*/ 16 h 470"/>
                  <a:gd name="T54" fmla="*/ 265 w 506"/>
                  <a:gd name="T55" fmla="*/ 22 h 470"/>
                  <a:gd name="T56" fmla="*/ 284 w 506"/>
                  <a:gd name="T57" fmla="*/ 34 h 470"/>
                  <a:gd name="T58" fmla="*/ 301 w 506"/>
                  <a:gd name="T59" fmla="*/ 52 h 470"/>
                  <a:gd name="T60" fmla="*/ 318 w 506"/>
                  <a:gd name="T61" fmla="*/ 72 h 470"/>
                  <a:gd name="T62" fmla="*/ 314 w 506"/>
                  <a:gd name="T63" fmla="*/ 98 h 470"/>
                  <a:gd name="T64" fmla="*/ 296 w 506"/>
                  <a:gd name="T65" fmla="*/ 115 h 470"/>
                  <a:gd name="T66" fmla="*/ 278 w 506"/>
                  <a:gd name="T67" fmla="*/ 123 h 470"/>
                  <a:gd name="T68" fmla="*/ 260 w 506"/>
                  <a:gd name="T69" fmla="*/ 130 h 470"/>
                  <a:gd name="T70" fmla="*/ 249 w 506"/>
                  <a:gd name="T71" fmla="*/ 152 h 470"/>
                  <a:gd name="T72" fmla="*/ 257 w 506"/>
                  <a:gd name="T73" fmla="*/ 180 h 470"/>
                  <a:gd name="T74" fmla="*/ 288 w 506"/>
                  <a:gd name="T75" fmla="*/ 210 h 470"/>
                  <a:gd name="T76" fmla="*/ 321 w 506"/>
                  <a:gd name="T77" fmla="*/ 231 h 470"/>
                  <a:gd name="T78" fmla="*/ 339 w 506"/>
                  <a:gd name="T79" fmla="*/ 231 h 470"/>
                  <a:gd name="T80" fmla="*/ 358 w 506"/>
                  <a:gd name="T81" fmla="*/ 228 h 470"/>
                  <a:gd name="T82" fmla="*/ 377 w 506"/>
                  <a:gd name="T83" fmla="*/ 200 h 470"/>
                  <a:gd name="T84" fmla="*/ 385 w 506"/>
                  <a:gd name="T85" fmla="*/ 171 h 470"/>
                  <a:gd name="T86" fmla="*/ 404 w 506"/>
                  <a:gd name="T87" fmla="*/ 158 h 470"/>
                  <a:gd name="T88" fmla="*/ 497 w 506"/>
                  <a:gd name="T89" fmla="*/ 213 h 470"/>
                  <a:gd name="T90" fmla="*/ 482 w 506"/>
                  <a:gd name="T91" fmla="*/ 238 h 470"/>
                  <a:gd name="T92" fmla="*/ 458 w 506"/>
                  <a:gd name="T93" fmla="*/ 259 h 470"/>
                  <a:gd name="T94" fmla="*/ 438 w 506"/>
                  <a:gd name="T95" fmla="*/ 282 h 470"/>
                  <a:gd name="T96" fmla="*/ 434 w 506"/>
                  <a:gd name="T97" fmla="*/ 313 h 470"/>
                  <a:gd name="T98" fmla="*/ 467 w 506"/>
                  <a:gd name="T99" fmla="*/ 339 h 470"/>
                  <a:gd name="T100" fmla="*/ 505 w 506"/>
                  <a:gd name="T101" fmla="*/ 362 h 470"/>
                  <a:gd name="T102" fmla="*/ 329 w 506"/>
                  <a:gd name="T103" fmla="*/ 370 h 470"/>
                  <a:gd name="T104" fmla="*/ 306 w 506"/>
                  <a:gd name="T105" fmla="*/ 395 h 470"/>
                  <a:gd name="T106" fmla="*/ 287 w 506"/>
                  <a:gd name="T107" fmla="*/ 423 h 470"/>
                  <a:gd name="T108" fmla="*/ 267 w 506"/>
                  <a:gd name="T109" fmla="*/ 452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1" name="Freeform 8"/>
              <p:cNvSpPr>
                <a:spLocks/>
              </p:cNvSpPr>
              <p:nvPr/>
            </p:nvSpPr>
            <p:spPr bwMode="grayWhite">
              <a:xfrm>
                <a:off x="866902" y="711581"/>
                <a:ext cx="812800" cy="808038"/>
              </a:xfrm>
              <a:custGeom>
                <a:avLst/>
                <a:gdLst>
                  <a:gd name="T0" fmla="*/ 67 w 512"/>
                  <a:gd name="T1" fmla="*/ 492 h 509"/>
                  <a:gd name="T2" fmla="*/ 45 w 512"/>
                  <a:gd name="T3" fmla="*/ 451 h 509"/>
                  <a:gd name="T4" fmla="*/ 68 w 512"/>
                  <a:gd name="T5" fmla="*/ 418 h 509"/>
                  <a:gd name="T6" fmla="*/ 106 w 512"/>
                  <a:gd name="T7" fmla="*/ 391 h 509"/>
                  <a:gd name="T8" fmla="*/ 105 w 512"/>
                  <a:gd name="T9" fmla="*/ 352 h 509"/>
                  <a:gd name="T10" fmla="*/ 79 w 512"/>
                  <a:gd name="T11" fmla="*/ 324 h 509"/>
                  <a:gd name="T12" fmla="*/ 44 w 512"/>
                  <a:gd name="T13" fmla="*/ 302 h 509"/>
                  <a:gd name="T14" fmla="*/ 7 w 512"/>
                  <a:gd name="T15" fmla="*/ 280 h 509"/>
                  <a:gd name="T16" fmla="*/ 2 w 512"/>
                  <a:gd name="T17" fmla="*/ 258 h 509"/>
                  <a:gd name="T18" fmla="*/ 13 w 512"/>
                  <a:gd name="T19" fmla="*/ 239 h 509"/>
                  <a:gd name="T20" fmla="*/ 29 w 512"/>
                  <a:gd name="T21" fmla="*/ 220 h 509"/>
                  <a:gd name="T22" fmla="*/ 43 w 512"/>
                  <a:gd name="T23" fmla="*/ 201 h 509"/>
                  <a:gd name="T24" fmla="*/ 65 w 512"/>
                  <a:gd name="T25" fmla="*/ 184 h 509"/>
                  <a:gd name="T26" fmla="*/ 100 w 512"/>
                  <a:gd name="T27" fmla="*/ 191 h 509"/>
                  <a:gd name="T28" fmla="*/ 124 w 512"/>
                  <a:gd name="T29" fmla="*/ 210 h 509"/>
                  <a:gd name="T30" fmla="*/ 150 w 512"/>
                  <a:gd name="T31" fmla="*/ 233 h 509"/>
                  <a:gd name="T32" fmla="*/ 179 w 512"/>
                  <a:gd name="T33" fmla="*/ 232 h 509"/>
                  <a:gd name="T34" fmla="*/ 207 w 512"/>
                  <a:gd name="T35" fmla="*/ 223 h 509"/>
                  <a:gd name="T36" fmla="*/ 230 w 512"/>
                  <a:gd name="T37" fmla="*/ 198 h 509"/>
                  <a:gd name="T38" fmla="*/ 242 w 512"/>
                  <a:gd name="T39" fmla="*/ 165 h 509"/>
                  <a:gd name="T40" fmla="*/ 226 w 512"/>
                  <a:gd name="T41" fmla="*/ 143 h 509"/>
                  <a:gd name="T42" fmla="*/ 203 w 512"/>
                  <a:gd name="T43" fmla="*/ 132 h 509"/>
                  <a:gd name="T44" fmla="*/ 176 w 512"/>
                  <a:gd name="T45" fmla="*/ 122 h 509"/>
                  <a:gd name="T46" fmla="*/ 153 w 512"/>
                  <a:gd name="T47" fmla="*/ 111 h 509"/>
                  <a:gd name="T48" fmla="*/ 142 w 512"/>
                  <a:gd name="T49" fmla="*/ 80 h 509"/>
                  <a:gd name="T50" fmla="*/ 163 w 512"/>
                  <a:gd name="T51" fmla="*/ 50 h 509"/>
                  <a:gd name="T52" fmla="*/ 187 w 512"/>
                  <a:gd name="T53" fmla="*/ 36 h 509"/>
                  <a:gd name="T54" fmla="*/ 211 w 512"/>
                  <a:gd name="T55" fmla="*/ 18 h 509"/>
                  <a:gd name="T56" fmla="*/ 243 w 512"/>
                  <a:gd name="T57" fmla="*/ 28 h 509"/>
                  <a:gd name="T58" fmla="*/ 277 w 512"/>
                  <a:gd name="T59" fmla="*/ 54 h 509"/>
                  <a:gd name="T60" fmla="*/ 314 w 512"/>
                  <a:gd name="T61" fmla="*/ 72 h 509"/>
                  <a:gd name="T62" fmla="*/ 355 w 512"/>
                  <a:gd name="T63" fmla="*/ 68 h 509"/>
                  <a:gd name="T64" fmla="*/ 382 w 512"/>
                  <a:gd name="T65" fmla="*/ 36 h 509"/>
                  <a:gd name="T66" fmla="*/ 411 w 512"/>
                  <a:gd name="T67" fmla="*/ 3 h 509"/>
                  <a:gd name="T68" fmla="*/ 453 w 512"/>
                  <a:gd name="T69" fmla="*/ 10 h 509"/>
                  <a:gd name="T70" fmla="*/ 486 w 512"/>
                  <a:gd name="T71" fmla="*/ 36 h 509"/>
                  <a:gd name="T72" fmla="*/ 489 w 512"/>
                  <a:gd name="T73" fmla="*/ 68 h 509"/>
                  <a:gd name="T74" fmla="*/ 466 w 512"/>
                  <a:gd name="T75" fmla="*/ 88 h 509"/>
                  <a:gd name="T76" fmla="*/ 437 w 512"/>
                  <a:gd name="T77" fmla="*/ 107 h 509"/>
                  <a:gd name="T78" fmla="*/ 422 w 512"/>
                  <a:gd name="T79" fmla="*/ 133 h 509"/>
                  <a:gd name="T80" fmla="*/ 419 w 512"/>
                  <a:gd name="T81" fmla="*/ 317 h 509"/>
                  <a:gd name="T82" fmla="*/ 388 w 512"/>
                  <a:gd name="T83" fmla="*/ 302 h 509"/>
                  <a:gd name="T84" fmla="*/ 364 w 512"/>
                  <a:gd name="T85" fmla="*/ 273 h 509"/>
                  <a:gd name="T86" fmla="*/ 336 w 512"/>
                  <a:gd name="T87" fmla="*/ 250 h 509"/>
                  <a:gd name="T88" fmla="*/ 299 w 512"/>
                  <a:gd name="T89" fmla="*/ 252 h 509"/>
                  <a:gd name="T90" fmla="*/ 275 w 512"/>
                  <a:gd name="T91" fmla="*/ 270 h 509"/>
                  <a:gd name="T92" fmla="*/ 255 w 512"/>
                  <a:gd name="T93" fmla="*/ 294 h 509"/>
                  <a:gd name="T94" fmla="*/ 242 w 512"/>
                  <a:gd name="T95" fmla="*/ 323 h 509"/>
                  <a:gd name="T96" fmla="*/ 241 w 512"/>
                  <a:gd name="T97" fmla="*/ 353 h 509"/>
                  <a:gd name="T98" fmla="*/ 257 w 512"/>
                  <a:gd name="T99" fmla="*/ 364 h 509"/>
                  <a:gd name="T100" fmla="*/ 279 w 512"/>
                  <a:gd name="T101" fmla="*/ 368 h 509"/>
                  <a:gd name="T102" fmla="*/ 304 w 512"/>
                  <a:gd name="T103" fmla="*/ 370 h 509"/>
                  <a:gd name="T104" fmla="*/ 330 w 512"/>
                  <a:gd name="T105" fmla="*/ 376 h 509"/>
                  <a:gd name="T106" fmla="*/ 353 w 512"/>
                  <a:gd name="T107" fmla="*/ 407 h 509"/>
                  <a:gd name="T108" fmla="*/ 352 w 512"/>
                  <a:gd name="T109" fmla="*/ 443 h 509"/>
                  <a:gd name="T110" fmla="*/ 334 w 512"/>
                  <a:gd name="T111" fmla="*/ 462 h 509"/>
                  <a:gd name="T112" fmla="*/ 311 w 512"/>
                  <a:gd name="T113" fmla="*/ 479 h 509"/>
                  <a:gd name="T114" fmla="*/ 278 w 512"/>
                  <a:gd name="T115" fmla="*/ 465 h 509"/>
                  <a:gd name="T116" fmla="*/ 241 w 512"/>
                  <a:gd name="T117" fmla="*/ 445 h 509"/>
                  <a:gd name="T118" fmla="*/ 202 w 512"/>
                  <a:gd name="T119" fmla="*/ 432 h 509"/>
                  <a:gd name="T120" fmla="*/ 98 w 512"/>
                  <a:gd name="T121" fmla="*/ 508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2" name="Freeform 9"/>
              <p:cNvSpPr>
                <a:spLocks/>
              </p:cNvSpPr>
              <p:nvPr/>
            </p:nvSpPr>
            <p:spPr bwMode="grayWhite">
              <a:xfrm>
                <a:off x="741489" y="3732594"/>
                <a:ext cx="803275" cy="746125"/>
              </a:xfrm>
              <a:custGeom>
                <a:avLst/>
                <a:gdLst>
                  <a:gd name="T0" fmla="*/ 229 w 506"/>
                  <a:gd name="T1" fmla="*/ 453 h 470"/>
                  <a:gd name="T2" fmla="*/ 200 w 506"/>
                  <a:gd name="T3" fmla="*/ 429 h 470"/>
                  <a:gd name="T4" fmla="*/ 175 w 506"/>
                  <a:gd name="T5" fmla="*/ 402 h 470"/>
                  <a:gd name="T6" fmla="*/ 158 w 506"/>
                  <a:gd name="T7" fmla="*/ 368 h 470"/>
                  <a:gd name="T8" fmla="*/ 241 w 506"/>
                  <a:gd name="T9" fmla="*/ 275 h 470"/>
                  <a:gd name="T10" fmla="*/ 224 w 506"/>
                  <a:gd name="T11" fmla="*/ 248 h 470"/>
                  <a:gd name="T12" fmla="*/ 198 w 506"/>
                  <a:gd name="T13" fmla="*/ 228 h 470"/>
                  <a:gd name="T14" fmla="*/ 166 w 506"/>
                  <a:gd name="T15" fmla="*/ 214 h 470"/>
                  <a:gd name="T16" fmla="*/ 139 w 506"/>
                  <a:gd name="T17" fmla="*/ 217 h 470"/>
                  <a:gd name="T18" fmla="*/ 128 w 506"/>
                  <a:gd name="T19" fmla="*/ 238 h 470"/>
                  <a:gd name="T20" fmla="*/ 120 w 506"/>
                  <a:gd name="T21" fmla="*/ 262 h 470"/>
                  <a:gd name="T22" fmla="*/ 104 w 506"/>
                  <a:gd name="T23" fmla="*/ 283 h 470"/>
                  <a:gd name="T24" fmla="*/ 77 w 506"/>
                  <a:gd name="T25" fmla="*/ 291 h 470"/>
                  <a:gd name="T26" fmla="*/ 53 w 506"/>
                  <a:gd name="T27" fmla="*/ 288 h 470"/>
                  <a:gd name="T28" fmla="*/ 31 w 506"/>
                  <a:gd name="T29" fmla="*/ 275 h 470"/>
                  <a:gd name="T30" fmla="*/ 12 w 506"/>
                  <a:gd name="T31" fmla="*/ 257 h 470"/>
                  <a:gd name="T32" fmla="*/ 61 w 506"/>
                  <a:gd name="T33" fmla="*/ 109 h 470"/>
                  <a:gd name="T34" fmla="*/ 24 w 506"/>
                  <a:gd name="T35" fmla="*/ 85 h 470"/>
                  <a:gd name="T36" fmla="*/ 0 w 506"/>
                  <a:gd name="T37" fmla="*/ 53 h 470"/>
                  <a:gd name="T38" fmla="*/ 19 w 506"/>
                  <a:gd name="T39" fmla="*/ 22 h 470"/>
                  <a:gd name="T40" fmla="*/ 54 w 506"/>
                  <a:gd name="T41" fmla="*/ 0 h 470"/>
                  <a:gd name="T42" fmla="*/ 82 w 506"/>
                  <a:gd name="T43" fmla="*/ 6 h 470"/>
                  <a:gd name="T44" fmla="*/ 103 w 506"/>
                  <a:gd name="T45" fmla="*/ 29 h 470"/>
                  <a:gd name="T46" fmla="*/ 132 w 506"/>
                  <a:gd name="T47" fmla="*/ 57 h 470"/>
                  <a:gd name="T48" fmla="*/ 175 w 506"/>
                  <a:gd name="T49" fmla="*/ 64 h 470"/>
                  <a:gd name="T50" fmla="*/ 215 w 506"/>
                  <a:gd name="T51" fmla="*/ 43 h 470"/>
                  <a:gd name="T52" fmla="*/ 243 w 506"/>
                  <a:gd name="T53" fmla="*/ 16 h 470"/>
                  <a:gd name="T54" fmla="*/ 265 w 506"/>
                  <a:gd name="T55" fmla="*/ 22 h 470"/>
                  <a:gd name="T56" fmla="*/ 284 w 506"/>
                  <a:gd name="T57" fmla="*/ 34 h 470"/>
                  <a:gd name="T58" fmla="*/ 301 w 506"/>
                  <a:gd name="T59" fmla="*/ 52 h 470"/>
                  <a:gd name="T60" fmla="*/ 318 w 506"/>
                  <a:gd name="T61" fmla="*/ 72 h 470"/>
                  <a:gd name="T62" fmla="*/ 314 w 506"/>
                  <a:gd name="T63" fmla="*/ 98 h 470"/>
                  <a:gd name="T64" fmla="*/ 296 w 506"/>
                  <a:gd name="T65" fmla="*/ 115 h 470"/>
                  <a:gd name="T66" fmla="*/ 278 w 506"/>
                  <a:gd name="T67" fmla="*/ 123 h 470"/>
                  <a:gd name="T68" fmla="*/ 260 w 506"/>
                  <a:gd name="T69" fmla="*/ 130 h 470"/>
                  <a:gd name="T70" fmla="*/ 249 w 506"/>
                  <a:gd name="T71" fmla="*/ 152 h 470"/>
                  <a:gd name="T72" fmla="*/ 257 w 506"/>
                  <a:gd name="T73" fmla="*/ 180 h 470"/>
                  <a:gd name="T74" fmla="*/ 288 w 506"/>
                  <a:gd name="T75" fmla="*/ 210 h 470"/>
                  <a:gd name="T76" fmla="*/ 321 w 506"/>
                  <a:gd name="T77" fmla="*/ 231 h 470"/>
                  <a:gd name="T78" fmla="*/ 339 w 506"/>
                  <a:gd name="T79" fmla="*/ 231 h 470"/>
                  <a:gd name="T80" fmla="*/ 358 w 506"/>
                  <a:gd name="T81" fmla="*/ 228 h 470"/>
                  <a:gd name="T82" fmla="*/ 377 w 506"/>
                  <a:gd name="T83" fmla="*/ 200 h 470"/>
                  <a:gd name="T84" fmla="*/ 385 w 506"/>
                  <a:gd name="T85" fmla="*/ 171 h 470"/>
                  <a:gd name="T86" fmla="*/ 404 w 506"/>
                  <a:gd name="T87" fmla="*/ 158 h 470"/>
                  <a:gd name="T88" fmla="*/ 497 w 506"/>
                  <a:gd name="T89" fmla="*/ 213 h 470"/>
                  <a:gd name="T90" fmla="*/ 482 w 506"/>
                  <a:gd name="T91" fmla="*/ 238 h 470"/>
                  <a:gd name="T92" fmla="*/ 458 w 506"/>
                  <a:gd name="T93" fmla="*/ 259 h 470"/>
                  <a:gd name="T94" fmla="*/ 438 w 506"/>
                  <a:gd name="T95" fmla="*/ 282 h 470"/>
                  <a:gd name="T96" fmla="*/ 434 w 506"/>
                  <a:gd name="T97" fmla="*/ 313 h 470"/>
                  <a:gd name="T98" fmla="*/ 467 w 506"/>
                  <a:gd name="T99" fmla="*/ 339 h 470"/>
                  <a:gd name="T100" fmla="*/ 505 w 506"/>
                  <a:gd name="T101" fmla="*/ 362 h 470"/>
                  <a:gd name="T102" fmla="*/ 329 w 506"/>
                  <a:gd name="T103" fmla="*/ 370 h 470"/>
                  <a:gd name="T104" fmla="*/ 306 w 506"/>
                  <a:gd name="T105" fmla="*/ 395 h 470"/>
                  <a:gd name="T106" fmla="*/ 287 w 506"/>
                  <a:gd name="T107" fmla="*/ 423 h 470"/>
                  <a:gd name="T108" fmla="*/ 267 w 506"/>
                  <a:gd name="T109" fmla="*/ 452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3" name="Freeform 10"/>
              <p:cNvSpPr>
                <a:spLocks/>
              </p:cNvSpPr>
              <p:nvPr/>
            </p:nvSpPr>
            <p:spPr bwMode="grayWhite">
              <a:xfrm>
                <a:off x="770064" y="4589844"/>
                <a:ext cx="709613" cy="825500"/>
              </a:xfrm>
              <a:custGeom>
                <a:avLst/>
                <a:gdLst>
                  <a:gd name="T0" fmla="*/ 254 w 447"/>
                  <a:gd name="T1" fmla="*/ 495 h 520"/>
                  <a:gd name="T2" fmla="*/ 245 w 447"/>
                  <a:gd name="T3" fmla="*/ 454 h 520"/>
                  <a:gd name="T4" fmla="*/ 230 w 447"/>
                  <a:gd name="T5" fmla="*/ 417 h 520"/>
                  <a:gd name="T6" fmla="*/ 193 w 447"/>
                  <a:gd name="T7" fmla="*/ 402 h 520"/>
                  <a:gd name="T8" fmla="*/ 150 w 447"/>
                  <a:gd name="T9" fmla="*/ 412 h 520"/>
                  <a:gd name="T10" fmla="*/ 112 w 447"/>
                  <a:gd name="T11" fmla="*/ 417 h 520"/>
                  <a:gd name="T12" fmla="*/ 93 w 447"/>
                  <a:gd name="T13" fmla="*/ 399 h 520"/>
                  <a:gd name="T14" fmla="*/ 81 w 447"/>
                  <a:gd name="T15" fmla="*/ 370 h 520"/>
                  <a:gd name="T16" fmla="*/ 75 w 447"/>
                  <a:gd name="T17" fmla="*/ 339 h 520"/>
                  <a:gd name="T18" fmla="*/ 76 w 447"/>
                  <a:gd name="T19" fmla="*/ 309 h 520"/>
                  <a:gd name="T20" fmla="*/ 106 w 447"/>
                  <a:gd name="T21" fmla="*/ 300 h 520"/>
                  <a:gd name="T22" fmla="*/ 146 w 447"/>
                  <a:gd name="T23" fmla="*/ 307 h 520"/>
                  <a:gd name="T24" fmla="*/ 175 w 447"/>
                  <a:gd name="T25" fmla="*/ 294 h 520"/>
                  <a:gd name="T26" fmla="*/ 186 w 447"/>
                  <a:gd name="T27" fmla="*/ 273 h 520"/>
                  <a:gd name="T28" fmla="*/ 189 w 447"/>
                  <a:gd name="T29" fmla="*/ 246 h 520"/>
                  <a:gd name="T30" fmla="*/ 188 w 447"/>
                  <a:gd name="T31" fmla="*/ 219 h 520"/>
                  <a:gd name="T32" fmla="*/ 178 w 447"/>
                  <a:gd name="T33" fmla="*/ 191 h 520"/>
                  <a:gd name="T34" fmla="*/ 153 w 447"/>
                  <a:gd name="T35" fmla="*/ 171 h 520"/>
                  <a:gd name="T36" fmla="*/ 123 w 447"/>
                  <a:gd name="T37" fmla="*/ 172 h 520"/>
                  <a:gd name="T38" fmla="*/ 93 w 447"/>
                  <a:gd name="T39" fmla="*/ 185 h 520"/>
                  <a:gd name="T40" fmla="*/ 64 w 447"/>
                  <a:gd name="T41" fmla="*/ 194 h 520"/>
                  <a:gd name="T42" fmla="*/ 34 w 447"/>
                  <a:gd name="T43" fmla="*/ 185 h 520"/>
                  <a:gd name="T44" fmla="*/ 19 w 447"/>
                  <a:gd name="T45" fmla="*/ 166 h 520"/>
                  <a:gd name="T46" fmla="*/ 9 w 447"/>
                  <a:gd name="T47" fmla="*/ 146 h 520"/>
                  <a:gd name="T48" fmla="*/ 2 w 447"/>
                  <a:gd name="T49" fmla="*/ 122 h 520"/>
                  <a:gd name="T50" fmla="*/ 0 w 447"/>
                  <a:gd name="T51" fmla="*/ 98 h 520"/>
                  <a:gd name="T52" fmla="*/ 387 w 447"/>
                  <a:gd name="T53" fmla="*/ 12 h 520"/>
                  <a:gd name="T54" fmla="*/ 399 w 447"/>
                  <a:gd name="T55" fmla="*/ 41 h 520"/>
                  <a:gd name="T56" fmla="*/ 406 w 447"/>
                  <a:gd name="T57" fmla="*/ 74 h 520"/>
                  <a:gd name="T58" fmla="*/ 411 w 447"/>
                  <a:gd name="T59" fmla="*/ 107 h 520"/>
                  <a:gd name="T60" fmla="*/ 396 w 447"/>
                  <a:gd name="T61" fmla="*/ 141 h 520"/>
                  <a:gd name="T62" fmla="*/ 375 w 447"/>
                  <a:gd name="T63" fmla="*/ 144 h 520"/>
                  <a:gd name="T64" fmla="*/ 354 w 447"/>
                  <a:gd name="T65" fmla="*/ 141 h 520"/>
                  <a:gd name="T66" fmla="*/ 332 w 447"/>
                  <a:gd name="T67" fmla="*/ 137 h 520"/>
                  <a:gd name="T68" fmla="*/ 307 w 447"/>
                  <a:gd name="T69" fmla="*/ 141 h 520"/>
                  <a:gd name="T70" fmla="*/ 286 w 447"/>
                  <a:gd name="T71" fmla="*/ 166 h 520"/>
                  <a:gd name="T72" fmla="*/ 285 w 447"/>
                  <a:gd name="T73" fmla="*/ 199 h 520"/>
                  <a:gd name="T74" fmla="*/ 289 w 447"/>
                  <a:gd name="T75" fmla="*/ 222 h 520"/>
                  <a:gd name="T76" fmla="*/ 295 w 447"/>
                  <a:gd name="T77" fmla="*/ 247 h 520"/>
                  <a:gd name="T78" fmla="*/ 308 w 447"/>
                  <a:gd name="T79" fmla="*/ 268 h 520"/>
                  <a:gd name="T80" fmla="*/ 332 w 447"/>
                  <a:gd name="T81" fmla="*/ 282 h 520"/>
                  <a:gd name="T82" fmla="*/ 357 w 447"/>
                  <a:gd name="T83" fmla="*/ 282 h 520"/>
                  <a:gd name="T84" fmla="*/ 379 w 447"/>
                  <a:gd name="T85" fmla="*/ 272 h 520"/>
                  <a:gd name="T86" fmla="*/ 402 w 447"/>
                  <a:gd name="T87" fmla="*/ 262 h 520"/>
                  <a:gd name="T88" fmla="*/ 426 w 447"/>
                  <a:gd name="T89" fmla="*/ 265 h 520"/>
                  <a:gd name="T90" fmla="*/ 436 w 447"/>
                  <a:gd name="T91" fmla="*/ 287 h 520"/>
                  <a:gd name="T92" fmla="*/ 442 w 447"/>
                  <a:gd name="T93" fmla="*/ 312 h 520"/>
                  <a:gd name="T94" fmla="*/ 444 w 447"/>
                  <a:gd name="T95" fmla="*/ 338 h 520"/>
                  <a:gd name="T96" fmla="*/ 436 w 447"/>
                  <a:gd name="T97" fmla="*/ 358 h 520"/>
                  <a:gd name="T98" fmla="*/ 397 w 447"/>
                  <a:gd name="T99" fmla="*/ 366 h 520"/>
                  <a:gd name="T100" fmla="*/ 363 w 447"/>
                  <a:gd name="T101" fmla="*/ 380 h 520"/>
                  <a:gd name="T102" fmla="*/ 347 w 447"/>
                  <a:gd name="T103" fmla="*/ 406 h 520"/>
                  <a:gd name="T104" fmla="*/ 353 w 447"/>
                  <a:gd name="T105" fmla="*/ 437 h 520"/>
                  <a:gd name="T106" fmla="*/ 372 w 447"/>
                  <a:gd name="T107" fmla="*/ 464 h 520"/>
                  <a:gd name="T108" fmla="*/ 369 w 447"/>
                  <a:gd name="T109" fmla="*/ 492 h 520"/>
                  <a:gd name="T110" fmla="*/ 347 w 447"/>
                  <a:gd name="T111" fmla="*/ 503 h 520"/>
                  <a:gd name="T112" fmla="*/ 323 w 447"/>
                  <a:gd name="T113" fmla="*/ 511 h 520"/>
                  <a:gd name="T114" fmla="*/ 298 w 447"/>
                  <a:gd name="T115" fmla="*/ 516 h 520"/>
                  <a:gd name="T116" fmla="*/ 272 w 447"/>
                  <a:gd name="T117" fmla="*/ 519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4" name="Freeform 11"/>
              <p:cNvSpPr>
                <a:spLocks/>
              </p:cNvSpPr>
              <p:nvPr/>
            </p:nvSpPr>
            <p:spPr bwMode="grayWhite">
              <a:xfrm>
                <a:off x="90614" y="3884994"/>
                <a:ext cx="649288" cy="985838"/>
              </a:xfrm>
              <a:custGeom>
                <a:avLst/>
                <a:gdLst>
                  <a:gd name="T0" fmla="*/ 232 w 409"/>
                  <a:gd name="T1" fmla="*/ 620 h 621"/>
                  <a:gd name="T2" fmla="*/ 189 w 409"/>
                  <a:gd name="T3" fmla="*/ 605 h 621"/>
                  <a:gd name="T4" fmla="*/ 182 w 409"/>
                  <a:gd name="T5" fmla="*/ 565 h 621"/>
                  <a:gd name="T6" fmla="*/ 193 w 409"/>
                  <a:gd name="T7" fmla="*/ 519 h 621"/>
                  <a:gd name="T8" fmla="*/ 165 w 409"/>
                  <a:gd name="T9" fmla="*/ 492 h 621"/>
                  <a:gd name="T10" fmla="*/ 126 w 409"/>
                  <a:gd name="T11" fmla="*/ 490 h 621"/>
                  <a:gd name="T12" fmla="*/ 87 w 409"/>
                  <a:gd name="T13" fmla="*/ 497 h 621"/>
                  <a:gd name="T14" fmla="*/ 44 w 409"/>
                  <a:gd name="T15" fmla="*/ 505 h 621"/>
                  <a:gd name="T16" fmla="*/ 25 w 409"/>
                  <a:gd name="T17" fmla="*/ 493 h 621"/>
                  <a:gd name="T18" fmla="*/ 21 w 409"/>
                  <a:gd name="T19" fmla="*/ 472 h 621"/>
                  <a:gd name="T20" fmla="*/ 19 w 409"/>
                  <a:gd name="T21" fmla="*/ 448 h 621"/>
                  <a:gd name="T22" fmla="*/ 17 w 409"/>
                  <a:gd name="T23" fmla="*/ 423 h 621"/>
                  <a:gd name="T24" fmla="*/ 21 w 409"/>
                  <a:gd name="T25" fmla="*/ 396 h 621"/>
                  <a:gd name="T26" fmla="*/ 52 w 409"/>
                  <a:gd name="T27" fmla="*/ 377 h 621"/>
                  <a:gd name="T28" fmla="*/ 82 w 409"/>
                  <a:gd name="T29" fmla="*/ 375 h 621"/>
                  <a:gd name="T30" fmla="*/ 116 w 409"/>
                  <a:gd name="T31" fmla="*/ 373 h 621"/>
                  <a:gd name="T32" fmla="*/ 137 w 409"/>
                  <a:gd name="T33" fmla="*/ 354 h 621"/>
                  <a:gd name="T34" fmla="*/ 151 w 409"/>
                  <a:gd name="T35" fmla="*/ 327 h 621"/>
                  <a:gd name="T36" fmla="*/ 151 w 409"/>
                  <a:gd name="T37" fmla="*/ 294 h 621"/>
                  <a:gd name="T38" fmla="*/ 137 w 409"/>
                  <a:gd name="T39" fmla="*/ 262 h 621"/>
                  <a:gd name="T40" fmla="*/ 111 w 409"/>
                  <a:gd name="T41" fmla="*/ 256 h 621"/>
                  <a:gd name="T42" fmla="*/ 86 w 409"/>
                  <a:gd name="T43" fmla="*/ 264 h 621"/>
                  <a:gd name="T44" fmla="*/ 60 w 409"/>
                  <a:gd name="T45" fmla="*/ 275 h 621"/>
                  <a:gd name="T46" fmla="*/ 35 w 409"/>
                  <a:gd name="T47" fmla="*/ 282 h 621"/>
                  <a:gd name="T48" fmla="*/ 6 w 409"/>
                  <a:gd name="T49" fmla="*/ 268 h 621"/>
                  <a:gd name="T50" fmla="*/ 1 w 409"/>
                  <a:gd name="T51" fmla="*/ 231 h 621"/>
                  <a:gd name="T52" fmla="*/ 9 w 409"/>
                  <a:gd name="T53" fmla="*/ 205 h 621"/>
                  <a:gd name="T54" fmla="*/ 15 w 409"/>
                  <a:gd name="T55" fmla="*/ 175 h 621"/>
                  <a:gd name="T56" fmla="*/ 44 w 409"/>
                  <a:gd name="T57" fmla="*/ 161 h 621"/>
                  <a:gd name="T58" fmla="*/ 87 w 409"/>
                  <a:gd name="T59" fmla="*/ 156 h 621"/>
                  <a:gd name="T60" fmla="*/ 127 w 409"/>
                  <a:gd name="T61" fmla="*/ 145 h 621"/>
                  <a:gd name="T62" fmla="*/ 154 w 409"/>
                  <a:gd name="T63" fmla="*/ 113 h 621"/>
                  <a:gd name="T64" fmla="*/ 152 w 409"/>
                  <a:gd name="T65" fmla="*/ 72 h 621"/>
                  <a:gd name="T66" fmla="*/ 150 w 409"/>
                  <a:gd name="T67" fmla="*/ 29 h 621"/>
                  <a:gd name="T68" fmla="*/ 186 w 409"/>
                  <a:gd name="T69" fmla="*/ 4 h 621"/>
                  <a:gd name="T70" fmla="*/ 228 w 409"/>
                  <a:gd name="T71" fmla="*/ 1 h 621"/>
                  <a:gd name="T72" fmla="*/ 252 w 409"/>
                  <a:gd name="T73" fmla="*/ 22 h 621"/>
                  <a:gd name="T74" fmla="*/ 248 w 409"/>
                  <a:gd name="T75" fmla="*/ 53 h 621"/>
                  <a:gd name="T76" fmla="*/ 241 w 409"/>
                  <a:gd name="T77" fmla="*/ 86 h 621"/>
                  <a:gd name="T78" fmla="*/ 247 w 409"/>
                  <a:gd name="T79" fmla="*/ 116 h 621"/>
                  <a:gd name="T80" fmla="*/ 371 w 409"/>
                  <a:gd name="T81" fmla="*/ 252 h 621"/>
                  <a:gd name="T82" fmla="*/ 338 w 409"/>
                  <a:gd name="T83" fmla="*/ 262 h 621"/>
                  <a:gd name="T84" fmla="*/ 301 w 409"/>
                  <a:gd name="T85" fmla="*/ 257 h 621"/>
                  <a:gd name="T86" fmla="*/ 264 w 409"/>
                  <a:gd name="T87" fmla="*/ 260 h 621"/>
                  <a:gd name="T88" fmla="*/ 237 w 409"/>
                  <a:gd name="T89" fmla="*/ 286 h 621"/>
                  <a:gd name="T90" fmla="*/ 233 w 409"/>
                  <a:gd name="T91" fmla="*/ 316 h 621"/>
                  <a:gd name="T92" fmla="*/ 234 w 409"/>
                  <a:gd name="T93" fmla="*/ 348 h 621"/>
                  <a:gd name="T94" fmla="*/ 245 w 409"/>
                  <a:gd name="T95" fmla="*/ 377 h 621"/>
                  <a:gd name="T96" fmla="*/ 265 w 409"/>
                  <a:gd name="T97" fmla="*/ 400 h 621"/>
                  <a:gd name="T98" fmla="*/ 284 w 409"/>
                  <a:gd name="T99" fmla="*/ 397 h 621"/>
                  <a:gd name="T100" fmla="*/ 303 w 409"/>
                  <a:gd name="T101" fmla="*/ 385 h 621"/>
                  <a:gd name="T102" fmla="*/ 322 w 409"/>
                  <a:gd name="T103" fmla="*/ 370 h 621"/>
                  <a:gd name="T104" fmla="*/ 345 w 409"/>
                  <a:gd name="T105" fmla="*/ 356 h 621"/>
                  <a:gd name="T106" fmla="*/ 383 w 409"/>
                  <a:gd name="T107" fmla="*/ 363 h 621"/>
                  <a:gd name="T108" fmla="*/ 407 w 409"/>
                  <a:gd name="T109" fmla="*/ 390 h 621"/>
                  <a:gd name="T110" fmla="*/ 407 w 409"/>
                  <a:gd name="T111" fmla="*/ 416 h 621"/>
                  <a:gd name="T112" fmla="*/ 402 w 409"/>
                  <a:gd name="T113" fmla="*/ 444 h 621"/>
                  <a:gd name="T114" fmla="*/ 368 w 409"/>
                  <a:gd name="T115" fmla="*/ 456 h 621"/>
                  <a:gd name="T116" fmla="*/ 327 w 409"/>
                  <a:gd name="T117" fmla="*/ 467 h 621"/>
                  <a:gd name="T118" fmla="*/ 291 w 409"/>
                  <a:gd name="T119" fmla="*/ 485 h 621"/>
                  <a:gd name="T120" fmla="*/ 266 w 409"/>
                  <a:gd name="T121" fmla="*/ 61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9" h="621">
                    <a:moveTo>
                      <a:pt x="266" y="611"/>
                    </a:moveTo>
                    <a:lnTo>
                      <a:pt x="254" y="616"/>
                    </a:lnTo>
                    <a:lnTo>
                      <a:pt x="243" y="618"/>
                    </a:lnTo>
                    <a:lnTo>
                      <a:pt x="232" y="620"/>
                    </a:lnTo>
                    <a:lnTo>
                      <a:pt x="221" y="619"/>
                    </a:lnTo>
                    <a:lnTo>
                      <a:pt x="210" y="617"/>
                    </a:lnTo>
                    <a:lnTo>
                      <a:pt x="199" y="611"/>
                    </a:lnTo>
                    <a:lnTo>
                      <a:pt x="189" y="605"/>
                    </a:lnTo>
                    <a:lnTo>
                      <a:pt x="179" y="598"/>
                    </a:lnTo>
                    <a:lnTo>
                      <a:pt x="179" y="588"/>
                    </a:lnTo>
                    <a:lnTo>
                      <a:pt x="180" y="577"/>
                    </a:lnTo>
                    <a:lnTo>
                      <a:pt x="182" y="565"/>
                    </a:lnTo>
                    <a:lnTo>
                      <a:pt x="186" y="555"/>
                    </a:lnTo>
                    <a:lnTo>
                      <a:pt x="190" y="543"/>
                    </a:lnTo>
                    <a:lnTo>
                      <a:pt x="192" y="531"/>
                    </a:lnTo>
                    <a:lnTo>
                      <a:pt x="193" y="519"/>
                    </a:lnTo>
                    <a:lnTo>
                      <a:pt x="189" y="506"/>
                    </a:lnTo>
                    <a:lnTo>
                      <a:pt x="182" y="500"/>
                    </a:lnTo>
                    <a:lnTo>
                      <a:pt x="173" y="495"/>
                    </a:lnTo>
                    <a:lnTo>
                      <a:pt x="165" y="492"/>
                    </a:lnTo>
                    <a:lnTo>
                      <a:pt x="155" y="489"/>
                    </a:lnTo>
                    <a:lnTo>
                      <a:pt x="146" y="489"/>
                    </a:lnTo>
                    <a:lnTo>
                      <a:pt x="136" y="488"/>
                    </a:lnTo>
                    <a:lnTo>
                      <a:pt x="126" y="490"/>
                    </a:lnTo>
                    <a:lnTo>
                      <a:pt x="117" y="490"/>
                    </a:lnTo>
                    <a:lnTo>
                      <a:pt x="107" y="493"/>
                    </a:lnTo>
                    <a:lnTo>
                      <a:pt x="97" y="495"/>
                    </a:lnTo>
                    <a:lnTo>
                      <a:pt x="87" y="497"/>
                    </a:lnTo>
                    <a:lnTo>
                      <a:pt x="76" y="499"/>
                    </a:lnTo>
                    <a:lnTo>
                      <a:pt x="65" y="502"/>
                    </a:lnTo>
                    <a:lnTo>
                      <a:pt x="55" y="503"/>
                    </a:lnTo>
                    <a:lnTo>
                      <a:pt x="44" y="505"/>
                    </a:lnTo>
                    <a:lnTo>
                      <a:pt x="34" y="506"/>
                    </a:lnTo>
                    <a:lnTo>
                      <a:pt x="30" y="502"/>
                    </a:lnTo>
                    <a:lnTo>
                      <a:pt x="28" y="498"/>
                    </a:lnTo>
                    <a:lnTo>
                      <a:pt x="25" y="493"/>
                    </a:lnTo>
                    <a:lnTo>
                      <a:pt x="23" y="489"/>
                    </a:lnTo>
                    <a:lnTo>
                      <a:pt x="23" y="483"/>
                    </a:lnTo>
                    <a:lnTo>
                      <a:pt x="21" y="478"/>
                    </a:lnTo>
                    <a:lnTo>
                      <a:pt x="21" y="472"/>
                    </a:lnTo>
                    <a:lnTo>
                      <a:pt x="20" y="466"/>
                    </a:lnTo>
                    <a:lnTo>
                      <a:pt x="19" y="460"/>
                    </a:lnTo>
                    <a:lnTo>
                      <a:pt x="19" y="454"/>
                    </a:lnTo>
                    <a:lnTo>
                      <a:pt x="19" y="448"/>
                    </a:lnTo>
                    <a:lnTo>
                      <a:pt x="19" y="442"/>
                    </a:lnTo>
                    <a:lnTo>
                      <a:pt x="18" y="435"/>
                    </a:lnTo>
                    <a:lnTo>
                      <a:pt x="17" y="429"/>
                    </a:lnTo>
                    <a:lnTo>
                      <a:pt x="17" y="423"/>
                    </a:lnTo>
                    <a:lnTo>
                      <a:pt x="15" y="417"/>
                    </a:lnTo>
                    <a:lnTo>
                      <a:pt x="14" y="410"/>
                    </a:lnTo>
                    <a:lnTo>
                      <a:pt x="17" y="402"/>
                    </a:lnTo>
                    <a:lnTo>
                      <a:pt x="21" y="396"/>
                    </a:lnTo>
                    <a:lnTo>
                      <a:pt x="26" y="391"/>
                    </a:lnTo>
                    <a:lnTo>
                      <a:pt x="35" y="386"/>
                    </a:lnTo>
                    <a:lnTo>
                      <a:pt x="42" y="381"/>
                    </a:lnTo>
                    <a:lnTo>
                      <a:pt x="52" y="377"/>
                    </a:lnTo>
                    <a:lnTo>
                      <a:pt x="61" y="374"/>
                    </a:lnTo>
                    <a:lnTo>
                      <a:pt x="67" y="373"/>
                    </a:lnTo>
                    <a:lnTo>
                      <a:pt x="75" y="374"/>
                    </a:lnTo>
                    <a:lnTo>
                      <a:pt x="82" y="375"/>
                    </a:lnTo>
                    <a:lnTo>
                      <a:pt x="91" y="375"/>
                    </a:lnTo>
                    <a:lnTo>
                      <a:pt x="98" y="376"/>
                    </a:lnTo>
                    <a:lnTo>
                      <a:pt x="107" y="375"/>
                    </a:lnTo>
                    <a:lnTo>
                      <a:pt x="116" y="373"/>
                    </a:lnTo>
                    <a:lnTo>
                      <a:pt x="127" y="371"/>
                    </a:lnTo>
                    <a:lnTo>
                      <a:pt x="130" y="366"/>
                    </a:lnTo>
                    <a:lnTo>
                      <a:pt x="134" y="359"/>
                    </a:lnTo>
                    <a:lnTo>
                      <a:pt x="137" y="354"/>
                    </a:lnTo>
                    <a:lnTo>
                      <a:pt x="140" y="348"/>
                    </a:lnTo>
                    <a:lnTo>
                      <a:pt x="144" y="341"/>
                    </a:lnTo>
                    <a:lnTo>
                      <a:pt x="148" y="334"/>
                    </a:lnTo>
                    <a:lnTo>
                      <a:pt x="151" y="327"/>
                    </a:lnTo>
                    <a:lnTo>
                      <a:pt x="156" y="321"/>
                    </a:lnTo>
                    <a:lnTo>
                      <a:pt x="153" y="313"/>
                    </a:lnTo>
                    <a:lnTo>
                      <a:pt x="151" y="304"/>
                    </a:lnTo>
                    <a:lnTo>
                      <a:pt x="151" y="294"/>
                    </a:lnTo>
                    <a:lnTo>
                      <a:pt x="149" y="285"/>
                    </a:lnTo>
                    <a:lnTo>
                      <a:pt x="147" y="275"/>
                    </a:lnTo>
                    <a:lnTo>
                      <a:pt x="143" y="269"/>
                    </a:lnTo>
                    <a:lnTo>
                      <a:pt x="137" y="262"/>
                    </a:lnTo>
                    <a:lnTo>
                      <a:pt x="129" y="257"/>
                    </a:lnTo>
                    <a:lnTo>
                      <a:pt x="123" y="257"/>
                    </a:lnTo>
                    <a:lnTo>
                      <a:pt x="117" y="257"/>
                    </a:lnTo>
                    <a:lnTo>
                      <a:pt x="111" y="256"/>
                    </a:lnTo>
                    <a:lnTo>
                      <a:pt x="104" y="258"/>
                    </a:lnTo>
                    <a:lnTo>
                      <a:pt x="98" y="259"/>
                    </a:lnTo>
                    <a:lnTo>
                      <a:pt x="92" y="261"/>
                    </a:lnTo>
                    <a:lnTo>
                      <a:pt x="86" y="264"/>
                    </a:lnTo>
                    <a:lnTo>
                      <a:pt x="80" y="266"/>
                    </a:lnTo>
                    <a:lnTo>
                      <a:pt x="73" y="270"/>
                    </a:lnTo>
                    <a:lnTo>
                      <a:pt x="67" y="273"/>
                    </a:lnTo>
                    <a:lnTo>
                      <a:pt x="60" y="275"/>
                    </a:lnTo>
                    <a:lnTo>
                      <a:pt x="55" y="278"/>
                    </a:lnTo>
                    <a:lnTo>
                      <a:pt x="48" y="280"/>
                    </a:lnTo>
                    <a:lnTo>
                      <a:pt x="41" y="282"/>
                    </a:lnTo>
                    <a:lnTo>
                      <a:pt x="35" y="282"/>
                    </a:lnTo>
                    <a:lnTo>
                      <a:pt x="28" y="283"/>
                    </a:lnTo>
                    <a:lnTo>
                      <a:pt x="20" y="280"/>
                    </a:lnTo>
                    <a:lnTo>
                      <a:pt x="12" y="275"/>
                    </a:lnTo>
                    <a:lnTo>
                      <a:pt x="6" y="268"/>
                    </a:lnTo>
                    <a:lnTo>
                      <a:pt x="2" y="259"/>
                    </a:lnTo>
                    <a:lnTo>
                      <a:pt x="2" y="252"/>
                    </a:lnTo>
                    <a:lnTo>
                      <a:pt x="0" y="241"/>
                    </a:lnTo>
                    <a:lnTo>
                      <a:pt x="1" y="231"/>
                    </a:lnTo>
                    <a:lnTo>
                      <a:pt x="5" y="222"/>
                    </a:lnTo>
                    <a:lnTo>
                      <a:pt x="6" y="217"/>
                    </a:lnTo>
                    <a:lnTo>
                      <a:pt x="8" y="210"/>
                    </a:lnTo>
                    <a:lnTo>
                      <a:pt x="9" y="205"/>
                    </a:lnTo>
                    <a:lnTo>
                      <a:pt x="10" y="196"/>
                    </a:lnTo>
                    <a:lnTo>
                      <a:pt x="12" y="190"/>
                    </a:lnTo>
                    <a:lnTo>
                      <a:pt x="13" y="183"/>
                    </a:lnTo>
                    <a:lnTo>
                      <a:pt x="15" y="175"/>
                    </a:lnTo>
                    <a:lnTo>
                      <a:pt x="17" y="167"/>
                    </a:lnTo>
                    <a:lnTo>
                      <a:pt x="26" y="165"/>
                    </a:lnTo>
                    <a:lnTo>
                      <a:pt x="34" y="163"/>
                    </a:lnTo>
                    <a:lnTo>
                      <a:pt x="44" y="161"/>
                    </a:lnTo>
                    <a:lnTo>
                      <a:pt x="54" y="160"/>
                    </a:lnTo>
                    <a:lnTo>
                      <a:pt x="64" y="158"/>
                    </a:lnTo>
                    <a:lnTo>
                      <a:pt x="75" y="158"/>
                    </a:lnTo>
                    <a:lnTo>
                      <a:pt x="87" y="156"/>
                    </a:lnTo>
                    <a:lnTo>
                      <a:pt x="97" y="155"/>
                    </a:lnTo>
                    <a:lnTo>
                      <a:pt x="108" y="153"/>
                    </a:lnTo>
                    <a:lnTo>
                      <a:pt x="118" y="150"/>
                    </a:lnTo>
                    <a:lnTo>
                      <a:pt x="127" y="145"/>
                    </a:lnTo>
                    <a:lnTo>
                      <a:pt x="136" y="140"/>
                    </a:lnTo>
                    <a:lnTo>
                      <a:pt x="142" y="132"/>
                    </a:lnTo>
                    <a:lnTo>
                      <a:pt x="148" y="124"/>
                    </a:lnTo>
                    <a:lnTo>
                      <a:pt x="154" y="113"/>
                    </a:lnTo>
                    <a:lnTo>
                      <a:pt x="157" y="99"/>
                    </a:lnTo>
                    <a:lnTo>
                      <a:pt x="157" y="91"/>
                    </a:lnTo>
                    <a:lnTo>
                      <a:pt x="156" y="81"/>
                    </a:lnTo>
                    <a:lnTo>
                      <a:pt x="152" y="72"/>
                    </a:lnTo>
                    <a:lnTo>
                      <a:pt x="149" y="61"/>
                    </a:lnTo>
                    <a:lnTo>
                      <a:pt x="147" y="51"/>
                    </a:lnTo>
                    <a:lnTo>
                      <a:pt x="147" y="39"/>
                    </a:lnTo>
                    <a:lnTo>
                      <a:pt x="150" y="29"/>
                    </a:lnTo>
                    <a:lnTo>
                      <a:pt x="156" y="18"/>
                    </a:lnTo>
                    <a:lnTo>
                      <a:pt x="166" y="13"/>
                    </a:lnTo>
                    <a:lnTo>
                      <a:pt x="175" y="8"/>
                    </a:lnTo>
                    <a:lnTo>
                      <a:pt x="186" y="4"/>
                    </a:lnTo>
                    <a:lnTo>
                      <a:pt x="196" y="1"/>
                    </a:lnTo>
                    <a:lnTo>
                      <a:pt x="207" y="0"/>
                    </a:lnTo>
                    <a:lnTo>
                      <a:pt x="217" y="0"/>
                    </a:lnTo>
                    <a:lnTo>
                      <a:pt x="228" y="1"/>
                    </a:lnTo>
                    <a:lnTo>
                      <a:pt x="239" y="3"/>
                    </a:lnTo>
                    <a:lnTo>
                      <a:pt x="246" y="9"/>
                    </a:lnTo>
                    <a:lnTo>
                      <a:pt x="249" y="14"/>
                    </a:lnTo>
                    <a:lnTo>
                      <a:pt x="252" y="22"/>
                    </a:lnTo>
                    <a:lnTo>
                      <a:pt x="252" y="29"/>
                    </a:lnTo>
                    <a:lnTo>
                      <a:pt x="252" y="36"/>
                    </a:lnTo>
                    <a:lnTo>
                      <a:pt x="250" y="44"/>
                    </a:lnTo>
                    <a:lnTo>
                      <a:pt x="248" y="53"/>
                    </a:lnTo>
                    <a:lnTo>
                      <a:pt x="246" y="61"/>
                    </a:lnTo>
                    <a:lnTo>
                      <a:pt x="244" y="69"/>
                    </a:lnTo>
                    <a:lnTo>
                      <a:pt x="241" y="78"/>
                    </a:lnTo>
                    <a:lnTo>
                      <a:pt x="241" y="86"/>
                    </a:lnTo>
                    <a:lnTo>
                      <a:pt x="239" y="94"/>
                    </a:lnTo>
                    <a:lnTo>
                      <a:pt x="241" y="102"/>
                    </a:lnTo>
                    <a:lnTo>
                      <a:pt x="242" y="109"/>
                    </a:lnTo>
                    <a:lnTo>
                      <a:pt x="247" y="116"/>
                    </a:lnTo>
                    <a:lnTo>
                      <a:pt x="253" y="122"/>
                    </a:lnTo>
                    <a:lnTo>
                      <a:pt x="376" y="124"/>
                    </a:lnTo>
                    <a:lnTo>
                      <a:pt x="377" y="244"/>
                    </a:lnTo>
                    <a:lnTo>
                      <a:pt x="371" y="252"/>
                    </a:lnTo>
                    <a:lnTo>
                      <a:pt x="363" y="257"/>
                    </a:lnTo>
                    <a:lnTo>
                      <a:pt x="354" y="260"/>
                    </a:lnTo>
                    <a:lnTo>
                      <a:pt x="347" y="262"/>
                    </a:lnTo>
                    <a:lnTo>
                      <a:pt x="338" y="262"/>
                    </a:lnTo>
                    <a:lnTo>
                      <a:pt x="328" y="261"/>
                    </a:lnTo>
                    <a:lnTo>
                      <a:pt x="319" y="260"/>
                    </a:lnTo>
                    <a:lnTo>
                      <a:pt x="310" y="259"/>
                    </a:lnTo>
                    <a:lnTo>
                      <a:pt x="301" y="257"/>
                    </a:lnTo>
                    <a:lnTo>
                      <a:pt x="292" y="256"/>
                    </a:lnTo>
                    <a:lnTo>
                      <a:pt x="282" y="257"/>
                    </a:lnTo>
                    <a:lnTo>
                      <a:pt x="274" y="257"/>
                    </a:lnTo>
                    <a:lnTo>
                      <a:pt x="264" y="260"/>
                    </a:lnTo>
                    <a:lnTo>
                      <a:pt x="256" y="264"/>
                    </a:lnTo>
                    <a:lnTo>
                      <a:pt x="248" y="271"/>
                    </a:lnTo>
                    <a:lnTo>
                      <a:pt x="240" y="280"/>
                    </a:lnTo>
                    <a:lnTo>
                      <a:pt x="237" y="286"/>
                    </a:lnTo>
                    <a:lnTo>
                      <a:pt x="236" y="293"/>
                    </a:lnTo>
                    <a:lnTo>
                      <a:pt x="235" y="300"/>
                    </a:lnTo>
                    <a:lnTo>
                      <a:pt x="234" y="308"/>
                    </a:lnTo>
                    <a:lnTo>
                      <a:pt x="233" y="316"/>
                    </a:lnTo>
                    <a:lnTo>
                      <a:pt x="233" y="323"/>
                    </a:lnTo>
                    <a:lnTo>
                      <a:pt x="233" y="331"/>
                    </a:lnTo>
                    <a:lnTo>
                      <a:pt x="234" y="339"/>
                    </a:lnTo>
                    <a:lnTo>
                      <a:pt x="234" y="348"/>
                    </a:lnTo>
                    <a:lnTo>
                      <a:pt x="237" y="355"/>
                    </a:lnTo>
                    <a:lnTo>
                      <a:pt x="238" y="362"/>
                    </a:lnTo>
                    <a:lnTo>
                      <a:pt x="241" y="370"/>
                    </a:lnTo>
                    <a:lnTo>
                      <a:pt x="245" y="377"/>
                    </a:lnTo>
                    <a:lnTo>
                      <a:pt x="249" y="385"/>
                    </a:lnTo>
                    <a:lnTo>
                      <a:pt x="254" y="392"/>
                    </a:lnTo>
                    <a:lnTo>
                      <a:pt x="259" y="397"/>
                    </a:lnTo>
                    <a:lnTo>
                      <a:pt x="265" y="400"/>
                    </a:lnTo>
                    <a:lnTo>
                      <a:pt x="270" y="400"/>
                    </a:lnTo>
                    <a:lnTo>
                      <a:pt x="275" y="400"/>
                    </a:lnTo>
                    <a:lnTo>
                      <a:pt x="278" y="398"/>
                    </a:lnTo>
                    <a:lnTo>
                      <a:pt x="284" y="397"/>
                    </a:lnTo>
                    <a:lnTo>
                      <a:pt x="289" y="394"/>
                    </a:lnTo>
                    <a:lnTo>
                      <a:pt x="294" y="392"/>
                    </a:lnTo>
                    <a:lnTo>
                      <a:pt x="298" y="388"/>
                    </a:lnTo>
                    <a:lnTo>
                      <a:pt x="303" y="385"/>
                    </a:lnTo>
                    <a:lnTo>
                      <a:pt x="308" y="381"/>
                    </a:lnTo>
                    <a:lnTo>
                      <a:pt x="313" y="378"/>
                    </a:lnTo>
                    <a:lnTo>
                      <a:pt x="318" y="373"/>
                    </a:lnTo>
                    <a:lnTo>
                      <a:pt x="322" y="370"/>
                    </a:lnTo>
                    <a:lnTo>
                      <a:pt x="326" y="366"/>
                    </a:lnTo>
                    <a:lnTo>
                      <a:pt x="331" y="363"/>
                    </a:lnTo>
                    <a:lnTo>
                      <a:pt x="336" y="360"/>
                    </a:lnTo>
                    <a:lnTo>
                      <a:pt x="345" y="356"/>
                    </a:lnTo>
                    <a:lnTo>
                      <a:pt x="355" y="355"/>
                    </a:lnTo>
                    <a:lnTo>
                      <a:pt x="365" y="356"/>
                    </a:lnTo>
                    <a:lnTo>
                      <a:pt x="375" y="359"/>
                    </a:lnTo>
                    <a:lnTo>
                      <a:pt x="383" y="363"/>
                    </a:lnTo>
                    <a:lnTo>
                      <a:pt x="392" y="369"/>
                    </a:lnTo>
                    <a:lnTo>
                      <a:pt x="400" y="376"/>
                    </a:lnTo>
                    <a:lnTo>
                      <a:pt x="406" y="383"/>
                    </a:lnTo>
                    <a:lnTo>
                      <a:pt x="407" y="390"/>
                    </a:lnTo>
                    <a:lnTo>
                      <a:pt x="408" y="396"/>
                    </a:lnTo>
                    <a:lnTo>
                      <a:pt x="408" y="403"/>
                    </a:lnTo>
                    <a:lnTo>
                      <a:pt x="408" y="410"/>
                    </a:lnTo>
                    <a:lnTo>
                      <a:pt x="407" y="416"/>
                    </a:lnTo>
                    <a:lnTo>
                      <a:pt x="408" y="423"/>
                    </a:lnTo>
                    <a:lnTo>
                      <a:pt x="408" y="431"/>
                    </a:lnTo>
                    <a:lnTo>
                      <a:pt x="408" y="438"/>
                    </a:lnTo>
                    <a:lnTo>
                      <a:pt x="402" y="444"/>
                    </a:lnTo>
                    <a:lnTo>
                      <a:pt x="395" y="447"/>
                    </a:lnTo>
                    <a:lnTo>
                      <a:pt x="387" y="451"/>
                    </a:lnTo>
                    <a:lnTo>
                      <a:pt x="378" y="454"/>
                    </a:lnTo>
                    <a:lnTo>
                      <a:pt x="368" y="456"/>
                    </a:lnTo>
                    <a:lnTo>
                      <a:pt x="358" y="459"/>
                    </a:lnTo>
                    <a:lnTo>
                      <a:pt x="348" y="463"/>
                    </a:lnTo>
                    <a:lnTo>
                      <a:pt x="338" y="465"/>
                    </a:lnTo>
                    <a:lnTo>
                      <a:pt x="327" y="467"/>
                    </a:lnTo>
                    <a:lnTo>
                      <a:pt x="317" y="471"/>
                    </a:lnTo>
                    <a:lnTo>
                      <a:pt x="309" y="475"/>
                    </a:lnTo>
                    <a:lnTo>
                      <a:pt x="299" y="480"/>
                    </a:lnTo>
                    <a:lnTo>
                      <a:pt x="291" y="485"/>
                    </a:lnTo>
                    <a:lnTo>
                      <a:pt x="283" y="490"/>
                    </a:lnTo>
                    <a:lnTo>
                      <a:pt x="277" y="498"/>
                    </a:lnTo>
                    <a:lnTo>
                      <a:pt x="271" y="508"/>
                    </a:lnTo>
                    <a:lnTo>
                      <a:pt x="266" y="611"/>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5" name="Freeform 12"/>
              <p:cNvSpPr>
                <a:spLocks/>
              </p:cNvSpPr>
              <p:nvPr/>
            </p:nvSpPr>
            <p:spPr bwMode="grayWhite">
              <a:xfrm>
                <a:off x="882777" y="-9144"/>
                <a:ext cx="696913" cy="628650"/>
              </a:xfrm>
              <a:custGeom>
                <a:avLst/>
                <a:gdLst>
                  <a:gd name="T0" fmla="*/ 246 w 439"/>
                  <a:gd name="T1" fmla="*/ 372 h 396"/>
                  <a:gd name="T2" fmla="*/ 237 w 439"/>
                  <a:gd name="T3" fmla="*/ 330 h 396"/>
                  <a:gd name="T4" fmla="*/ 222 w 439"/>
                  <a:gd name="T5" fmla="*/ 293 h 396"/>
                  <a:gd name="T6" fmla="*/ 185 w 439"/>
                  <a:gd name="T7" fmla="*/ 278 h 396"/>
                  <a:gd name="T8" fmla="*/ 142 w 439"/>
                  <a:gd name="T9" fmla="*/ 289 h 396"/>
                  <a:gd name="T10" fmla="*/ 104 w 439"/>
                  <a:gd name="T11" fmla="*/ 293 h 396"/>
                  <a:gd name="T12" fmla="*/ 85 w 439"/>
                  <a:gd name="T13" fmla="*/ 275 h 396"/>
                  <a:gd name="T14" fmla="*/ 73 w 439"/>
                  <a:gd name="T15" fmla="*/ 247 h 396"/>
                  <a:gd name="T16" fmla="*/ 67 w 439"/>
                  <a:gd name="T17" fmla="*/ 215 h 396"/>
                  <a:gd name="T18" fmla="*/ 68 w 439"/>
                  <a:gd name="T19" fmla="*/ 185 h 396"/>
                  <a:gd name="T20" fmla="*/ 99 w 439"/>
                  <a:gd name="T21" fmla="*/ 176 h 396"/>
                  <a:gd name="T22" fmla="*/ 139 w 439"/>
                  <a:gd name="T23" fmla="*/ 183 h 396"/>
                  <a:gd name="T24" fmla="*/ 167 w 439"/>
                  <a:gd name="T25" fmla="*/ 170 h 396"/>
                  <a:gd name="T26" fmla="*/ 179 w 439"/>
                  <a:gd name="T27" fmla="*/ 149 h 396"/>
                  <a:gd name="T28" fmla="*/ 181 w 439"/>
                  <a:gd name="T29" fmla="*/ 123 h 396"/>
                  <a:gd name="T30" fmla="*/ 180 w 439"/>
                  <a:gd name="T31" fmla="*/ 96 h 396"/>
                  <a:gd name="T32" fmla="*/ 170 w 439"/>
                  <a:gd name="T33" fmla="*/ 68 h 396"/>
                  <a:gd name="T34" fmla="*/ 146 w 439"/>
                  <a:gd name="T35" fmla="*/ 48 h 396"/>
                  <a:gd name="T36" fmla="*/ 115 w 439"/>
                  <a:gd name="T37" fmla="*/ 49 h 396"/>
                  <a:gd name="T38" fmla="*/ 86 w 439"/>
                  <a:gd name="T39" fmla="*/ 62 h 396"/>
                  <a:gd name="T40" fmla="*/ 56 w 439"/>
                  <a:gd name="T41" fmla="*/ 71 h 396"/>
                  <a:gd name="T42" fmla="*/ 26 w 439"/>
                  <a:gd name="T43" fmla="*/ 62 h 396"/>
                  <a:gd name="T44" fmla="*/ 11 w 439"/>
                  <a:gd name="T45" fmla="*/ 43 h 396"/>
                  <a:gd name="T46" fmla="*/ 1 w 439"/>
                  <a:gd name="T47" fmla="*/ 22 h 396"/>
                  <a:gd name="T48" fmla="*/ 388 w 439"/>
                  <a:gd name="T49" fmla="*/ 18 h 396"/>
                  <a:gd name="T50" fmla="*/ 367 w 439"/>
                  <a:gd name="T51" fmla="*/ 21 h 396"/>
                  <a:gd name="T52" fmla="*/ 346 w 439"/>
                  <a:gd name="T53" fmla="*/ 18 h 396"/>
                  <a:gd name="T54" fmla="*/ 324 w 439"/>
                  <a:gd name="T55" fmla="*/ 13 h 396"/>
                  <a:gd name="T56" fmla="*/ 299 w 439"/>
                  <a:gd name="T57" fmla="*/ 18 h 396"/>
                  <a:gd name="T58" fmla="*/ 278 w 439"/>
                  <a:gd name="T59" fmla="*/ 43 h 396"/>
                  <a:gd name="T60" fmla="*/ 277 w 439"/>
                  <a:gd name="T61" fmla="*/ 75 h 396"/>
                  <a:gd name="T62" fmla="*/ 281 w 439"/>
                  <a:gd name="T63" fmla="*/ 99 h 396"/>
                  <a:gd name="T64" fmla="*/ 287 w 439"/>
                  <a:gd name="T65" fmla="*/ 124 h 396"/>
                  <a:gd name="T66" fmla="*/ 300 w 439"/>
                  <a:gd name="T67" fmla="*/ 145 h 396"/>
                  <a:gd name="T68" fmla="*/ 325 w 439"/>
                  <a:gd name="T69" fmla="*/ 159 h 396"/>
                  <a:gd name="T70" fmla="*/ 349 w 439"/>
                  <a:gd name="T71" fmla="*/ 158 h 396"/>
                  <a:gd name="T72" fmla="*/ 371 w 439"/>
                  <a:gd name="T73" fmla="*/ 148 h 396"/>
                  <a:gd name="T74" fmla="*/ 394 w 439"/>
                  <a:gd name="T75" fmla="*/ 138 h 396"/>
                  <a:gd name="T76" fmla="*/ 418 w 439"/>
                  <a:gd name="T77" fmla="*/ 142 h 396"/>
                  <a:gd name="T78" fmla="*/ 428 w 439"/>
                  <a:gd name="T79" fmla="*/ 163 h 396"/>
                  <a:gd name="T80" fmla="*/ 434 w 439"/>
                  <a:gd name="T81" fmla="*/ 188 h 396"/>
                  <a:gd name="T82" fmla="*/ 436 w 439"/>
                  <a:gd name="T83" fmla="*/ 215 h 396"/>
                  <a:gd name="T84" fmla="*/ 428 w 439"/>
                  <a:gd name="T85" fmla="*/ 234 h 396"/>
                  <a:gd name="T86" fmla="*/ 389 w 439"/>
                  <a:gd name="T87" fmla="*/ 242 h 396"/>
                  <a:gd name="T88" fmla="*/ 355 w 439"/>
                  <a:gd name="T89" fmla="*/ 257 h 396"/>
                  <a:gd name="T90" fmla="*/ 339 w 439"/>
                  <a:gd name="T91" fmla="*/ 282 h 396"/>
                  <a:gd name="T92" fmla="*/ 345 w 439"/>
                  <a:gd name="T93" fmla="*/ 313 h 396"/>
                  <a:gd name="T94" fmla="*/ 364 w 439"/>
                  <a:gd name="T95" fmla="*/ 340 h 396"/>
                  <a:gd name="T96" fmla="*/ 361 w 439"/>
                  <a:gd name="T97" fmla="*/ 368 h 396"/>
                  <a:gd name="T98" fmla="*/ 339 w 439"/>
                  <a:gd name="T99" fmla="*/ 379 h 396"/>
                  <a:gd name="T100" fmla="*/ 315 w 439"/>
                  <a:gd name="T101" fmla="*/ 387 h 396"/>
                  <a:gd name="T102" fmla="*/ 290 w 439"/>
                  <a:gd name="T103" fmla="*/ 392 h 396"/>
                  <a:gd name="T104" fmla="*/ 264 w 439"/>
                  <a:gd name="T105" fmla="*/ 395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9" h="396">
                    <a:moveTo>
                      <a:pt x="264" y="395"/>
                    </a:moveTo>
                    <a:lnTo>
                      <a:pt x="257" y="388"/>
                    </a:lnTo>
                    <a:lnTo>
                      <a:pt x="251" y="381"/>
                    </a:lnTo>
                    <a:lnTo>
                      <a:pt x="246" y="372"/>
                    </a:lnTo>
                    <a:lnTo>
                      <a:pt x="244" y="362"/>
                    </a:lnTo>
                    <a:lnTo>
                      <a:pt x="240" y="351"/>
                    </a:lnTo>
                    <a:lnTo>
                      <a:pt x="238" y="341"/>
                    </a:lnTo>
                    <a:lnTo>
                      <a:pt x="237" y="330"/>
                    </a:lnTo>
                    <a:lnTo>
                      <a:pt x="234" y="320"/>
                    </a:lnTo>
                    <a:lnTo>
                      <a:pt x="231" y="310"/>
                    </a:lnTo>
                    <a:lnTo>
                      <a:pt x="227" y="301"/>
                    </a:lnTo>
                    <a:lnTo>
                      <a:pt x="222" y="293"/>
                    </a:lnTo>
                    <a:lnTo>
                      <a:pt x="215" y="287"/>
                    </a:lnTo>
                    <a:lnTo>
                      <a:pt x="207" y="282"/>
                    </a:lnTo>
                    <a:lnTo>
                      <a:pt x="197" y="279"/>
                    </a:lnTo>
                    <a:lnTo>
                      <a:pt x="185" y="278"/>
                    </a:lnTo>
                    <a:lnTo>
                      <a:pt x="169" y="280"/>
                    </a:lnTo>
                    <a:lnTo>
                      <a:pt x="160" y="283"/>
                    </a:lnTo>
                    <a:lnTo>
                      <a:pt x="151" y="286"/>
                    </a:lnTo>
                    <a:lnTo>
                      <a:pt x="142" y="289"/>
                    </a:lnTo>
                    <a:lnTo>
                      <a:pt x="132" y="291"/>
                    </a:lnTo>
                    <a:lnTo>
                      <a:pt x="123" y="292"/>
                    </a:lnTo>
                    <a:lnTo>
                      <a:pt x="114" y="293"/>
                    </a:lnTo>
                    <a:lnTo>
                      <a:pt x="104" y="293"/>
                    </a:lnTo>
                    <a:lnTo>
                      <a:pt x="94" y="293"/>
                    </a:lnTo>
                    <a:lnTo>
                      <a:pt x="91" y="288"/>
                    </a:lnTo>
                    <a:lnTo>
                      <a:pt x="88" y="282"/>
                    </a:lnTo>
                    <a:lnTo>
                      <a:pt x="85" y="275"/>
                    </a:lnTo>
                    <a:lnTo>
                      <a:pt x="82" y="269"/>
                    </a:lnTo>
                    <a:lnTo>
                      <a:pt x="79" y="261"/>
                    </a:lnTo>
                    <a:lnTo>
                      <a:pt x="76" y="254"/>
                    </a:lnTo>
                    <a:lnTo>
                      <a:pt x="73" y="247"/>
                    </a:lnTo>
                    <a:lnTo>
                      <a:pt x="72" y="238"/>
                    </a:lnTo>
                    <a:lnTo>
                      <a:pt x="70" y="231"/>
                    </a:lnTo>
                    <a:lnTo>
                      <a:pt x="68" y="224"/>
                    </a:lnTo>
                    <a:lnTo>
                      <a:pt x="67" y="215"/>
                    </a:lnTo>
                    <a:lnTo>
                      <a:pt x="66" y="208"/>
                    </a:lnTo>
                    <a:lnTo>
                      <a:pt x="66" y="201"/>
                    </a:lnTo>
                    <a:lnTo>
                      <a:pt x="67" y="192"/>
                    </a:lnTo>
                    <a:lnTo>
                      <a:pt x="68" y="185"/>
                    </a:lnTo>
                    <a:lnTo>
                      <a:pt x="70" y="179"/>
                    </a:lnTo>
                    <a:lnTo>
                      <a:pt x="79" y="175"/>
                    </a:lnTo>
                    <a:lnTo>
                      <a:pt x="89" y="174"/>
                    </a:lnTo>
                    <a:lnTo>
                      <a:pt x="99" y="176"/>
                    </a:lnTo>
                    <a:lnTo>
                      <a:pt x="108" y="179"/>
                    </a:lnTo>
                    <a:lnTo>
                      <a:pt x="119" y="181"/>
                    </a:lnTo>
                    <a:lnTo>
                      <a:pt x="128" y="183"/>
                    </a:lnTo>
                    <a:lnTo>
                      <a:pt x="139" y="183"/>
                    </a:lnTo>
                    <a:lnTo>
                      <a:pt x="149" y="182"/>
                    </a:lnTo>
                    <a:lnTo>
                      <a:pt x="157" y="179"/>
                    </a:lnTo>
                    <a:lnTo>
                      <a:pt x="162" y="174"/>
                    </a:lnTo>
                    <a:lnTo>
                      <a:pt x="167" y="170"/>
                    </a:lnTo>
                    <a:lnTo>
                      <a:pt x="171" y="166"/>
                    </a:lnTo>
                    <a:lnTo>
                      <a:pt x="174" y="160"/>
                    </a:lnTo>
                    <a:lnTo>
                      <a:pt x="177" y="155"/>
                    </a:lnTo>
                    <a:lnTo>
                      <a:pt x="179" y="149"/>
                    </a:lnTo>
                    <a:lnTo>
                      <a:pt x="179" y="142"/>
                    </a:lnTo>
                    <a:lnTo>
                      <a:pt x="180" y="136"/>
                    </a:lnTo>
                    <a:lnTo>
                      <a:pt x="181" y="129"/>
                    </a:lnTo>
                    <a:lnTo>
                      <a:pt x="181" y="123"/>
                    </a:lnTo>
                    <a:lnTo>
                      <a:pt x="181" y="115"/>
                    </a:lnTo>
                    <a:lnTo>
                      <a:pt x="181" y="109"/>
                    </a:lnTo>
                    <a:lnTo>
                      <a:pt x="181" y="102"/>
                    </a:lnTo>
                    <a:lnTo>
                      <a:pt x="180" y="96"/>
                    </a:lnTo>
                    <a:lnTo>
                      <a:pt x="180" y="89"/>
                    </a:lnTo>
                    <a:lnTo>
                      <a:pt x="178" y="81"/>
                    </a:lnTo>
                    <a:lnTo>
                      <a:pt x="174" y="74"/>
                    </a:lnTo>
                    <a:lnTo>
                      <a:pt x="170" y="68"/>
                    </a:lnTo>
                    <a:lnTo>
                      <a:pt x="165" y="62"/>
                    </a:lnTo>
                    <a:lnTo>
                      <a:pt x="159" y="57"/>
                    </a:lnTo>
                    <a:lnTo>
                      <a:pt x="153" y="52"/>
                    </a:lnTo>
                    <a:lnTo>
                      <a:pt x="146" y="48"/>
                    </a:lnTo>
                    <a:lnTo>
                      <a:pt x="138" y="44"/>
                    </a:lnTo>
                    <a:lnTo>
                      <a:pt x="130" y="44"/>
                    </a:lnTo>
                    <a:lnTo>
                      <a:pt x="122" y="46"/>
                    </a:lnTo>
                    <a:lnTo>
                      <a:pt x="115" y="49"/>
                    </a:lnTo>
                    <a:lnTo>
                      <a:pt x="108" y="51"/>
                    </a:lnTo>
                    <a:lnTo>
                      <a:pt x="100" y="55"/>
                    </a:lnTo>
                    <a:lnTo>
                      <a:pt x="92" y="59"/>
                    </a:lnTo>
                    <a:lnTo>
                      <a:pt x="86" y="62"/>
                    </a:lnTo>
                    <a:lnTo>
                      <a:pt x="79" y="65"/>
                    </a:lnTo>
                    <a:lnTo>
                      <a:pt x="71" y="68"/>
                    </a:lnTo>
                    <a:lnTo>
                      <a:pt x="63" y="70"/>
                    </a:lnTo>
                    <a:lnTo>
                      <a:pt x="56" y="71"/>
                    </a:lnTo>
                    <a:lnTo>
                      <a:pt x="48" y="71"/>
                    </a:lnTo>
                    <a:lnTo>
                      <a:pt x="40" y="69"/>
                    </a:lnTo>
                    <a:lnTo>
                      <a:pt x="33" y="67"/>
                    </a:lnTo>
                    <a:lnTo>
                      <a:pt x="26" y="62"/>
                    </a:lnTo>
                    <a:lnTo>
                      <a:pt x="19" y="55"/>
                    </a:lnTo>
                    <a:lnTo>
                      <a:pt x="16" y="51"/>
                    </a:lnTo>
                    <a:lnTo>
                      <a:pt x="13" y="48"/>
                    </a:lnTo>
                    <a:lnTo>
                      <a:pt x="11" y="43"/>
                    </a:lnTo>
                    <a:lnTo>
                      <a:pt x="7" y="38"/>
                    </a:lnTo>
                    <a:lnTo>
                      <a:pt x="6" y="33"/>
                    </a:lnTo>
                    <a:lnTo>
                      <a:pt x="3" y="27"/>
                    </a:lnTo>
                    <a:lnTo>
                      <a:pt x="1" y="22"/>
                    </a:lnTo>
                    <a:lnTo>
                      <a:pt x="0" y="16"/>
                    </a:lnTo>
                    <a:lnTo>
                      <a:pt x="405" y="0"/>
                    </a:lnTo>
                    <a:lnTo>
                      <a:pt x="393" y="14"/>
                    </a:lnTo>
                    <a:lnTo>
                      <a:pt x="388" y="18"/>
                    </a:lnTo>
                    <a:lnTo>
                      <a:pt x="383" y="20"/>
                    </a:lnTo>
                    <a:lnTo>
                      <a:pt x="378" y="21"/>
                    </a:lnTo>
                    <a:lnTo>
                      <a:pt x="372" y="21"/>
                    </a:lnTo>
                    <a:lnTo>
                      <a:pt x="367" y="21"/>
                    </a:lnTo>
                    <a:lnTo>
                      <a:pt x="362" y="21"/>
                    </a:lnTo>
                    <a:lnTo>
                      <a:pt x="357" y="20"/>
                    </a:lnTo>
                    <a:lnTo>
                      <a:pt x="351" y="18"/>
                    </a:lnTo>
                    <a:lnTo>
                      <a:pt x="346" y="18"/>
                    </a:lnTo>
                    <a:lnTo>
                      <a:pt x="340" y="16"/>
                    </a:lnTo>
                    <a:lnTo>
                      <a:pt x="335" y="15"/>
                    </a:lnTo>
                    <a:lnTo>
                      <a:pt x="330" y="14"/>
                    </a:lnTo>
                    <a:lnTo>
                      <a:pt x="324" y="13"/>
                    </a:lnTo>
                    <a:lnTo>
                      <a:pt x="318" y="13"/>
                    </a:lnTo>
                    <a:lnTo>
                      <a:pt x="312" y="13"/>
                    </a:lnTo>
                    <a:lnTo>
                      <a:pt x="306" y="14"/>
                    </a:lnTo>
                    <a:lnTo>
                      <a:pt x="299" y="18"/>
                    </a:lnTo>
                    <a:lnTo>
                      <a:pt x="293" y="22"/>
                    </a:lnTo>
                    <a:lnTo>
                      <a:pt x="287" y="28"/>
                    </a:lnTo>
                    <a:lnTo>
                      <a:pt x="282" y="36"/>
                    </a:lnTo>
                    <a:lnTo>
                      <a:pt x="278" y="43"/>
                    </a:lnTo>
                    <a:lnTo>
                      <a:pt x="276" y="51"/>
                    </a:lnTo>
                    <a:lnTo>
                      <a:pt x="274" y="60"/>
                    </a:lnTo>
                    <a:lnTo>
                      <a:pt x="275" y="70"/>
                    </a:lnTo>
                    <a:lnTo>
                      <a:pt x="277" y="75"/>
                    </a:lnTo>
                    <a:lnTo>
                      <a:pt x="278" y="81"/>
                    </a:lnTo>
                    <a:lnTo>
                      <a:pt x="278" y="87"/>
                    </a:lnTo>
                    <a:lnTo>
                      <a:pt x="279" y="93"/>
                    </a:lnTo>
                    <a:lnTo>
                      <a:pt x="281" y="99"/>
                    </a:lnTo>
                    <a:lnTo>
                      <a:pt x="282" y="105"/>
                    </a:lnTo>
                    <a:lnTo>
                      <a:pt x="284" y="111"/>
                    </a:lnTo>
                    <a:lnTo>
                      <a:pt x="285" y="118"/>
                    </a:lnTo>
                    <a:lnTo>
                      <a:pt x="287" y="124"/>
                    </a:lnTo>
                    <a:lnTo>
                      <a:pt x="290" y="129"/>
                    </a:lnTo>
                    <a:lnTo>
                      <a:pt x="292" y="135"/>
                    </a:lnTo>
                    <a:lnTo>
                      <a:pt x="296" y="140"/>
                    </a:lnTo>
                    <a:lnTo>
                      <a:pt x="300" y="145"/>
                    </a:lnTo>
                    <a:lnTo>
                      <a:pt x="305" y="149"/>
                    </a:lnTo>
                    <a:lnTo>
                      <a:pt x="311" y="152"/>
                    </a:lnTo>
                    <a:lnTo>
                      <a:pt x="318" y="156"/>
                    </a:lnTo>
                    <a:lnTo>
                      <a:pt x="325" y="159"/>
                    </a:lnTo>
                    <a:lnTo>
                      <a:pt x="331" y="160"/>
                    </a:lnTo>
                    <a:lnTo>
                      <a:pt x="337" y="160"/>
                    </a:lnTo>
                    <a:lnTo>
                      <a:pt x="343" y="160"/>
                    </a:lnTo>
                    <a:lnTo>
                      <a:pt x="349" y="158"/>
                    </a:lnTo>
                    <a:lnTo>
                      <a:pt x="354" y="156"/>
                    </a:lnTo>
                    <a:lnTo>
                      <a:pt x="359" y="154"/>
                    </a:lnTo>
                    <a:lnTo>
                      <a:pt x="365" y="151"/>
                    </a:lnTo>
                    <a:lnTo>
                      <a:pt x="371" y="148"/>
                    </a:lnTo>
                    <a:lnTo>
                      <a:pt x="377" y="145"/>
                    </a:lnTo>
                    <a:lnTo>
                      <a:pt x="382" y="142"/>
                    </a:lnTo>
                    <a:lnTo>
                      <a:pt x="388" y="140"/>
                    </a:lnTo>
                    <a:lnTo>
                      <a:pt x="394" y="138"/>
                    </a:lnTo>
                    <a:lnTo>
                      <a:pt x="399" y="137"/>
                    </a:lnTo>
                    <a:lnTo>
                      <a:pt x="406" y="137"/>
                    </a:lnTo>
                    <a:lnTo>
                      <a:pt x="412" y="137"/>
                    </a:lnTo>
                    <a:lnTo>
                      <a:pt x="418" y="142"/>
                    </a:lnTo>
                    <a:lnTo>
                      <a:pt x="421" y="146"/>
                    </a:lnTo>
                    <a:lnTo>
                      <a:pt x="424" y="151"/>
                    </a:lnTo>
                    <a:lnTo>
                      <a:pt x="426" y="157"/>
                    </a:lnTo>
                    <a:lnTo>
                      <a:pt x="428" y="163"/>
                    </a:lnTo>
                    <a:lnTo>
                      <a:pt x="431" y="169"/>
                    </a:lnTo>
                    <a:lnTo>
                      <a:pt x="431" y="175"/>
                    </a:lnTo>
                    <a:lnTo>
                      <a:pt x="432" y="182"/>
                    </a:lnTo>
                    <a:lnTo>
                      <a:pt x="434" y="188"/>
                    </a:lnTo>
                    <a:lnTo>
                      <a:pt x="434" y="195"/>
                    </a:lnTo>
                    <a:lnTo>
                      <a:pt x="435" y="202"/>
                    </a:lnTo>
                    <a:lnTo>
                      <a:pt x="435" y="208"/>
                    </a:lnTo>
                    <a:lnTo>
                      <a:pt x="436" y="215"/>
                    </a:lnTo>
                    <a:lnTo>
                      <a:pt x="437" y="221"/>
                    </a:lnTo>
                    <a:lnTo>
                      <a:pt x="437" y="228"/>
                    </a:lnTo>
                    <a:lnTo>
                      <a:pt x="438" y="234"/>
                    </a:lnTo>
                    <a:lnTo>
                      <a:pt x="428" y="234"/>
                    </a:lnTo>
                    <a:lnTo>
                      <a:pt x="418" y="235"/>
                    </a:lnTo>
                    <a:lnTo>
                      <a:pt x="409" y="237"/>
                    </a:lnTo>
                    <a:lnTo>
                      <a:pt x="398" y="239"/>
                    </a:lnTo>
                    <a:lnTo>
                      <a:pt x="389" y="242"/>
                    </a:lnTo>
                    <a:lnTo>
                      <a:pt x="378" y="245"/>
                    </a:lnTo>
                    <a:lnTo>
                      <a:pt x="369" y="248"/>
                    </a:lnTo>
                    <a:lnTo>
                      <a:pt x="358" y="253"/>
                    </a:lnTo>
                    <a:lnTo>
                      <a:pt x="355" y="257"/>
                    </a:lnTo>
                    <a:lnTo>
                      <a:pt x="351" y="261"/>
                    </a:lnTo>
                    <a:lnTo>
                      <a:pt x="346" y="267"/>
                    </a:lnTo>
                    <a:lnTo>
                      <a:pt x="343" y="275"/>
                    </a:lnTo>
                    <a:lnTo>
                      <a:pt x="339" y="282"/>
                    </a:lnTo>
                    <a:lnTo>
                      <a:pt x="338" y="290"/>
                    </a:lnTo>
                    <a:lnTo>
                      <a:pt x="339" y="298"/>
                    </a:lnTo>
                    <a:lnTo>
                      <a:pt x="342" y="305"/>
                    </a:lnTo>
                    <a:lnTo>
                      <a:pt x="345" y="313"/>
                    </a:lnTo>
                    <a:lnTo>
                      <a:pt x="350" y="320"/>
                    </a:lnTo>
                    <a:lnTo>
                      <a:pt x="355" y="326"/>
                    </a:lnTo>
                    <a:lnTo>
                      <a:pt x="360" y="334"/>
                    </a:lnTo>
                    <a:lnTo>
                      <a:pt x="364" y="340"/>
                    </a:lnTo>
                    <a:lnTo>
                      <a:pt x="366" y="348"/>
                    </a:lnTo>
                    <a:lnTo>
                      <a:pt x="367" y="356"/>
                    </a:lnTo>
                    <a:lnTo>
                      <a:pt x="365" y="365"/>
                    </a:lnTo>
                    <a:lnTo>
                      <a:pt x="361" y="368"/>
                    </a:lnTo>
                    <a:lnTo>
                      <a:pt x="356" y="372"/>
                    </a:lnTo>
                    <a:lnTo>
                      <a:pt x="351" y="374"/>
                    </a:lnTo>
                    <a:lnTo>
                      <a:pt x="345" y="376"/>
                    </a:lnTo>
                    <a:lnTo>
                      <a:pt x="339" y="379"/>
                    </a:lnTo>
                    <a:lnTo>
                      <a:pt x="333" y="381"/>
                    </a:lnTo>
                    <a:lnTo>
                      <a:pt x="328" y="384"/>
                    </a:lnTo>
                    <a:lnTo>
                      <a:pt x="322" y="385"/>
                    </a:lnTo>
                    <a:lnTo>
                      <a:pt x="315" y="387"/>
                    </a:lnTo>
                    <a:lnTo>
                      <a:pt x="309" y="388"/>
                    </a:lnTo>
                    <a:lnTo>
                      <a:pt x="303" y="390"/>
                    </a:lnTo>
                    <a:lnTo>
                      <a:pt x="296" y="391"/>
                    </a:lnTo>
                    <a:lnTo>
                      <a:pt x="290" y="392"/>
                    </a:lnTo>
                    <a:lnTo>
                      <a:pt x="284" y="393"/>
                    </a:lnTo>
                    <a:lnTo>
                      <a:pt x="277" y="394"/>
                    </a:lnTo>
                    <a:lnTo>
                      <a:pt x="271" y="395"/>
                    </a:lnTo>
                    <a:lnTo>
                      <a:pt x="264" y="395"/>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6" name="Freeform 13"/>
              <p:cNvSpPr>
                <a:spLocks/>
              </p:cNvSpPr>
              <p:nvPr/>
            </p:nvSpPr>
            <p:spPr bwMode="grayWhite">
              <a:xfrm>
                <a:off x="-4636" y="4966081"/>
                <a:ext cx="814388" cy="782638"/>
              </a:xfrm>
              <a:custGeom>
                <a:avLst/>
                <a:gdLst>
                  <a:gd name="T0" fmla="*/ 111 w 513"/>
                  <a:gd name="T1" fmla="*/ 481 h 493"/>
                  <a:gd name="T2" fmla="*/ 85 w 513"/>
                  <a:gd name="T3" fmla="*/ 463 h 493"/>
                  <a:gd name="T4" fmla="*/ 64 w 513"/>
                  <a:gd name="T5" fmla="*/ 433 h 493"/>
                  <a:gd name="T6" fmla="*/ 0 w 513"/>
                  <a:gd name="T7" fmla="*/ 275 h 493"/>
                  <a:gd name="T8" fmla="*/ 3 w 513"/>
                  <a:gd name="T9" fmla="*/ 259 h 493"/>
                  <a:gd name="T10" fmla="*/ 10 w 513"/>
                  <a:gd name="T11" fmla="*/ 240 h 493"/>
                  <a:gd name="T12" fmla="*/ 21 w 513"/>
                  <a:gd name="T13" fmla="*/ 222 h 493"/>
                  <a:gd name="T14" fmla="*/ 35 w 513"/>
                  <a:gd name="T15" fmla="*/ 205 h 493"/>
                  <a:gd name="T16" fmla="*/ 49 w 513"/>
                  <a:gd name="T17" fmla="*/ 193 h 493"/>
                  <a:gd name="T18" fmla="*/ 81 w 513"/>
                  <a:gd name="T19" fmla="*/ 193 h 493"/>
                  <a:gd name="T20" fmla="*/ 112 w 513"/>
                  <a:gd name="T21" fmla="*/ 205 h 493"/>
                  <a:gd name="T22" fmla="*/ 142 w 513"/>
                  <a:gd name="T23" fmla="*/ 220 h 493"/>
                  <a:gd name="T24" fmla="*/ 169 w 513"/>
                  <a:gd name="T25" fmla="*/ 226 h 493"/>
                  <a:gd name="T26" fmla="*/ 194 w 513"/>
                  <a:gd name="T27" fmla="*/ 211 h 493"/>
                  <a:gd name="T28" fmla="*/ 212 w 513"/>
                  <a:gd name="T29" fmla="*/ 183 h 493"/>
                  <a:gd name="T30" fmla="*/ 222 w 513"/>
                  <a:gd name="T31" fmla="*/ 156 h 493"/>
                  <a:gd name="T32" fmla="*/ 213 w 513"/>
                  <a:gd name="T33" fmla="*/ 128 h 493"/>
                  <a:gd name="T34" fmla="*/ 198 w 513"/>
                  <a:gd name="T35" fmla="*/ 115 h 493"/>
                  <a:gd name="T36" fmla="*/ 178 w 513"/>
                  <a:gd name="T37" fmla="*/ 105 h 493"/>
                  <a:gd name="T38" fmla="*/ 158 w 513"/>
                  <a:gd name="T39" fmla="*/ 95 h 493"/>
                  <a:gd name="T40" fmla="*/ 142 w 513"/>
                  <a:gd name="T41" fmla="*/ 81 h 493"/>
                  <a:gd name="T42" fmla="*/ 137 w 513"/>
                  <a:gd name="T43" fmla="*/ 60 h 493"/>
                  <a:gd name="T44" fmla="*/ 146 w 513"/>
                  <a:gd name="T45" fmla="*/ 38 h 493"/>
                  <a:gd name="T46" fmla="*/ 160 w 513"/>
                  <a:gd name="T47" fmla="*/ 20 h 493"/>
                  <a:gd name="T48" fmla="*/ 176 w 513"/>
                  <a:gd name="T49" fmla="*/ 0 h 493"/>
                  <a:gd name="T50" fmla="*/ 198 w 513"/>
                  <a:gd name="T51" fmla="*/ 15 h 493"/>
                  <a:gd name="T52" fmla="*/ 224 w 513"/>
                  <a:gd name="T53" fmla="*/ 26 h 493"/>
                  <a:gd name="T54" fmla="*/ 251 w 513"/>
                  <a:gd name="T55" fmla="*/ 34 h 493"/>
                  <a:gd name="T56" fmla="*/ 279 w 513"/>
                  <a:gd name="T57" fmla="*/ 38 h 493"/>
                  <a:gd name="T58" fmla="*/ 307 w 513"/>
                  <a:gd name="T59" fmla="*/ 37 h 493"/>
                  <a:gd name="T60" fmla="*/ 285 w 513"/>
                  <a:gd name="T61" fmla="*/ 123 h 493"/>
                  <a:gd name="T62" fmla="*/ 295 w 513"/>
                  <a:gd name="T63" fmla="*/ 131 h 493"/>
                  <a:gd name="T64" fmla="*/ 308 w 513"/>
                  <a:gd name="T65" fmla="*/ 140 h 493"/>
                  <a:gd name="T66" fmla="*/ 337 w 513"/>
                  <a:gd name="T67" fmla="*/ 134 h 493"/>
                  <a:gd name="T68" fmla="*/ 357 w 513"/>
                  <a:gd name="T69" fmla="*/ 101 h 493"/>
                  <a:gd name="T70" fmla="*/ 382 w 513"/>
                  <a:gd name="T71" fmla="*/ 69 h 493"/>
                  <a:gd name="T72" fmla="*/ 395 w 513"/>
                  <a:gd name="T73" fmla="*/ 94 h 493"/>
                  <a:gd name="T74" fmla="*/ 416 w 513"/>
                  <a:gd name="T75" fmla="*/ 117 h 493"/>
                  <a:gd name="T76" fmla="*/ 441 w 513"/>
                  <a:gd name="T77" fmla="*/ 137 h 493"/>
                  <a:gd name="T78" fmla="*/ 469 w 513"/>
                  <a:gd name="T79" fmla="*/ 154 h 493"/>
                  <a:gd name="T80" fmla="*/ 501 w 513"/>
                  <a:gd name="T81" fmla="*/ 170 h 493"/>
                  <a:gd name="T82" fmla="*/ 431 w 513"/>
                  <a:gd name="T83" fmla="*/ 287 h 493"/>
                  <a:gd name="T84" fmla="*/ 316 w 513"/>
                  <a:gd name="T85" fmla="*/ 222 h 493"/>
                  <a:gd name="T86" fmla="*/ 299 w 513"/>
                  <a:gd name="T87" fmla="*/ 240 h 493"/>
                  <a:gd name="T88" fmla="*/ 283 w 513"/>
                  <a:gd name="T89" fmla="*/ 261 h 493"/>
                  <a:gd name="T90" fmla="*/ 271 w 513"/>
                  <a:gd name="T91" fmla="*/ 284 h 493"/>
                  <a:gd name="T92" fmla="*/ 262 w 513"/>
                  <a:gd name="T93" fmla="*/ 308 h 493"/>
                  <a:gd name="T94" fmla="*/ 265 w 513"/>
                  <a:gd name="T95" fmla="*/ 334 h 493"/>
                  <a:gd name="T96" fmla="*/ 290 w 513"/>
                  <a:gd name="T97" fmla="*/ 351 h 493"/>
                  <a:gd name="T98" fmla="*/ 325 w 513"/>
                  <a:gd name="T99" fmla="*/ 356 h 493"/>
                  <a:gd name="T100" fmla="*/ 360 w 513"/>
                  <a:gd name="T101" fmla="*/ 359 h 493"/>
                  <a:gd name="T102" fmla="*/ 388 w 513"/>
                  <a:gd name="T103" fmla="*/ 370 h 493"/>
                  <a:gd name="T104" fmla="*/ 400 w 513"/>
                  <a:gd name="T105" fmla="*/ 401 h 493"/>
                  <a:gd name="T106" fmla="*/ 202 w 513"/>
                  <a:gd name="T107" fmla="*/ 404 h 493"/>
                  <a:gd name="T108" fmla="*/ 162 w 513"/>
                  <a:gd name="T109" fmla="*/ 479 h 493"/>
                  <a:gd name="T110" fmla="*/ 150 w 513"/>
                  <a:gd name="T111" fmla="*/ 484 h 493"/>
                  <a:gd name="T112" fmla="*/ 138 w 513"/>
                  <a:gd name="T113" fmla="*/ 49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7" name="Freeform 14"/>
              <p:cNvSpPr>
                <a:spLocks/>
              </p:cNvSpPr>
              <p:nvPr/>
            </p:nvSpPr>
            <p:spPr bwMode="grayWhite">
              <a:xfrm>
                <a:off x="616077" y="5509006"/>
                <a:ext cx="812800" cy="808038"/>
              </a:xfrm>
              <a:custGeom>
                <a:avLst/>
                <a:gdLst>
                  <a:gd name="T0" fmla="*/ 67 w 512"/>
                  <a:gd name="T1" fmla="*/ 492 h 509"/>
                  <a:gd name="T2" fmla="*/ 45 w 512"/>
                  <a:gd name="T3" fmla="*/ 451 h 509"/>
                  <a:gd name="T4" fmla="*/ 68 w 512"/>
                  <a:gd name="T5" fmla="*/ 418 h 509"/>
                  <a:gd name="T6" fmla="*/ 106 w 512"/>
                  <a:gd name="T7" fmla="*/ 391 h 509"/>
                  <a:gd name="T8" fmla="*/ 105 w 512"/>
                  <a:gd name="T9" fmla="*/ 352 h 509"/>
                  <a:gd name="T10" fmla="*/ 79 w 512"/>
                  <a:gd name="T11" fmla="*/ 324 h 509"/>
                  <a:gd name="T12" fmla="*/ 44 w 512"/>
                  <a:gd name="T13" fmla="*/ 302 h 509"/>
                  <a:gd name="T14" fmla="*/ 7 w 512"/>
                  <a:gd name="T15" fmla="*/ 280 h 509"/>
                  <a:gd name="T16" fmla="*/ 2 w 512"/>
                  <a:gd name="T17" fmla="*/ 258 h 509"/>
                  <a:gd name="T18" fmla="*/ 13 w 512"/>
                  <a:gd name="T19" fmla="*/ 239 h 509"/>
                  <a:gd name="T20" fmla="*/ 29 w 512"/>
                  <a:gd name="T21" fmla="*/ 220 h 509"/>
                  <a:gd name="T22" fmla="*/ 43 w 512"/>
                  <a:gd name="T23" fmla="*/ 201 h 509"/>
                  <a:gd name="T24" fmla="*/ 65 w 512"/>
                  <a:gd name="T25" fmla="*/ 184 h 509"/>
                  <a:gd name="T26" fmla="*/ 100 w 512"/>
                  <a:gd name="T27" fmla="*/ 191 h 509"/>
                  <a:gd name="T28" fmla="*/ 124 w 512"/>
                  <a:gd name="T29" fmla="*/ 210 h 509"/>
                  <a:gd name="T30" fmla="*/ 150 w 512"/>
                  <a:gd name="T31" fmla="*/ 233 h 509"/>
                  <a:gd name="T32" fmla="*/ 179 w 512"/>
                  <a:gd name="T33" fmla="*/ 232 h 509"/>
                  <a:gd name="T34" fmla="*/ 207 w 512"/>
                  <a:gd name="T35" fmla="*/ 223 h 509"/>
                  <a:gd name="T36" fmla="*/ 230 w 512"/>
                  <a:gd name="T37" fmla="*/ 198 h 509"/>
                  <a:gd name="T38" fmla="*/ 242 w 512"/>
                  <a:gd name="T39" fmla="*/ 165 h 509"/>
                  <a:gd name="T40" fmla="*/ 226 w 512"/>
                  <a:gd name="T41" fmla="*/ 143 h 509"/>
                  <a:gd name="T42" fmla="*/ 203 w 512"/>
                  <a:gd name="T43" fmla="*/ 132 h 509"/>
                  <a:gd name="T44" fmla="*/ 176 w 512"/>
                  <a:gd name="T45" fmla="*/ 122 h 509"/>
                  <a:gd name="T46" fmla="*/ 153 w 512"/>
                  <a:gd name="T47" fmla="*/ 111 h 509"/>
                  <a:gd name="T48" fmla="*/ 142 w 512"/>
                  <a:gd name="T49" fmla="*/ 80 h 509"/>
                  <a:gd name="T50" fmla="*/ 163 w 512"/>
                  <a:gd name="T51" fmla="*/ 50 h 509"/>
                  <a:gd name="T52" fmla="*/ 187 w 512"/>
                  <a:gd name="T53" fmla="*/ 36 h 509"/>
                  <a:gd name="T54" fmla="*/ 211 w 512"/>
                  <a:gd name="T55" fmla="*/ 18 h 509"/>
                  <a:gd name="T56" fmla="*/ 243 w 512"/>
                  <a:gd name="T57" fmla="*/ 28 h 509"/>
                  <a:gd name="T58" fmla="*/ 277 w 512"/>
                  <a:gd name="T59" fmla="*/ 54 h 509"/>
                  <a:gd name="T60" fmla="*/ 314 w 512"/>
                  <a:gd name="T61" fmla="*/ 72 h 509"/>
                  <a:gd name="T62" fmla="*/ 355 w 512"/>
                  <a:gd name="T63" fmla="*/ 68 h 509"/>
                  <a:gd name="T64" fmla="*/ 382 w 512"/>
                  <a:gd name="T65" fmla="*/ 36 h 509"/>
                  <a:gd name="T66" fmla="*/ 411 w 512"/>
                  <a:gd name="T67" fmla="*/ 3 h 509"/>
                  <a:gd name="T68" fmla="*/ 453 w 512"/>
                  <a:gd name="T69" fmla="*/ 10 h 509"/>
                  <a:gd name="T70" fmla="*/ 486 w 512"/>
                  <a:gd name="T71" fmla="*/ 36 h 509"/>
                  <a:gd name="T72" fmla="*/ 489 w 512"/>
                  <a:gd name="T73" fmla="*/ 68 h 509"/>
                  <a:gd name="T74" fmla="*/ 466 w 512"/>
                  <a:gd name="T75" fmla="*/ 88 h 509"/>
                  <a:gd name="T76" fmla="*/ 437 w 512"/>
                  <a:gd name="T77" fmla="*/ 107 h 509"/>
                  <a:gd name="T78" fmla="*/ 422 w 512"/>
                  <a:gd name="T79" fmla="*/ 133 h 509"/>
                  <a:gd name="T80" fmla="*/ 419 w 512"/>
                  <a:gd name="T81" fmla="*/ 317 h 509"/>
                  <a:gd name="T82" fmla="*/ 388 w 512"/>
                  <a:gd name="T83" fmla="*/ 302 h 509"/>
                  <a:gd name="T84" fmla="*/ 364 w 512"/>
                  <a:gd name="T85" fmla="*/ 273 h 509"/>
                  <a:gd name="T86" fmla="*/ 336 w 512"/>
                  <a:gd name="T87" fmla="*/ 250 h 509"/>
                  <a:gd name="T88" fmla="*/ 299 w 512"/>
                  <a:gd name="T89" fmla="*/ 252 h 509"/>
                  <a:gd name="T90" fmla="*/ 275 w 512"/>
                  <a:gd name="T91" fmla="*/ 270 h 509"/>
                  <a:gd name="T92" fmla="*/ 255 w 512"/>
                  <a:gd name="T93" fmla="*/ 294 h 509"/>
                  <a:gd name="T94" fmla="*/ 242 w 512"/>
                  <a:gd name="T95" fmla="*/ 323 h 509"/>
                  <a:gd name="T96" fmla="*/ 241 w 512"/>
                  <a:gd name="T97" fmla="*/ 353 h 509"/>
                  <a:gd name="T98" fmla="*/ 257 w 512"/>
                  <a:gd name="T99" fmla="*/ 364 h 509"/>
                  <a:gd name="T100" fmla="*/ 279 w 512"/>
                  <a:gd name="T101" fmla="*/ 368 h 509"/>
                  <a:gd name="T102" fmla="*/ 304 w 512"/>
                  <a:gd name="T103" fmla="*/ 370 h 509"/>
                  <a:gd name="T104" fmla="*/ 330 w 512"/>
                  <a:gd name="T105" fmla="*/ 376 h 509"/>
                  <a:gd name="T106" fmla="*/ 353 w 512"/>
                  <a:gd name="T107" fmla="*/ 407 h 509"/>
                  <a:gd name="T108" fmla="*/ 352 w 512"/>
                  <a:gd name="T109" fmla="*/ 443 h 509"/>
                  <a:gd name="T110" fmla="*/ 334 w 512"/>
                  <a:gd name="T111" fmla="*/ 462 h 509"/>
                  <a:gd name="T112" fmla="*/ 311 w 512"/>
                  <a:gd name="T113" fmla="*/ 479 h 509"/>
                  <a:gd name="T114" fmla="*/ 278 w 512"/>
                  <a:gd name="T115" fmla="*/ 465 h 509"/>
                  <a:gd name="T116" fmla="*/ 241 w 512"/>
                  <a:gd name="T117" fmla="*/ 445 h 509"/>
                  <a:gd name="T118" fmla="*/ 202 w 512"/>
                  <a:gd name="T119" fmla="*/ 432 h 509"/>
                  <a:gd name="T120" fmla="*/ 98 w 512"/>
                  <a:gd name="T121" fmla="*/ 508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8" name="Freeform 15"/>
              <p:cNvSpPr>
                <a:spLocks/>
              </p:cNvSpPr>
              <p:nvPr/>
            </p:nvSpPr>
            <p:spPr bwMode="grayWhite">
              <a:xfrm>
                <a:off x="1132014" y="6086856"/>
                <a:ext cx="814388" cy="782638"/>
              </a:xfrm>
              <a:custGeom>
                <a:avLst/>
                <a:gdLst>
                  <a:gd name="T0" fmla="*/ 111 w 513"/>
                  <a:gd name="T1" fmla="*/ 481 h 493"/>
                  <a:gd name="T2" fmla="*/ 85 w 513"/>
                  <a:gd name="T3" fmla="*/ 463 h 493"/>
                  <a:gd name="T4" fmla="*/ 64 w 513"/>
                  <a:gd name="T5" fmla="*/ 433 h 493"/>
                  <a:gd name="T6" fmla="*/ 0 w 513"/>
                  <a:gd name="T7" fmla="*/ 275 h 493"/>
                  <a:gd name="T8" fmla="*/ 3 w 513"/>
                  <a:gd name="T9" fmla="*/ 259 h 493"/>
                  <a:gd name="T10" fmla="*/ 10 w 513"/>
                  <a:gd name="T11" fmla="*/ 240 h 493"/>
                  <a:gd name="T12" fmla="*/ 21 w 513"/>
                  <a:gd name="T13" fmla="*/ 222 h 493"/>
                  <a:gd name="T14" fmla="*/ 35 w 513"/>
                  <a:gd name="T15" fmla="*/ 205 h 493"/>
                  <a:gd name="T16" fmla="*/ 49 w 513"/>
                  <a:gd name="T17" fmla="*/ 193 h 493"/>
                  <a:gd name="T18" fmla="*/ 81 w 513"/>
                  <a:gd name="T19" fmla="*/ 193 h 493"/>
                  <a:gd name="T20" fmla="*/ 112 w 513"/>
                  <a:gd name="T21" fmla="*/ 205 h 493"/>
                  <a:gd name="T22" fmla="*/ 142 w 513"/>
                  <a:gd name="T23" fmla="*/ 220 h 493"/>
                  <a:gd name="T24" fmla="*/ 169 w 513"/>
                  <a:gd name="T25" fmla="*/ 226 h 493"/>
                  <a:gd name="T26" fmla="*/ 194 w 513"/>
                  <a:gd name="T27" fmla="*/ 211 h 493"/>
                  <a:gd name="T28" fmla="*/ 212 w 513"/>
                  <a:gd name="T29" fmla="*/ 183 h 493"/>
                  <a:gd name="T30" fmla="*/ 222 w 513"/>
                  <a:gd name="T31" fmla="*/ 156 h 493"/>
                  <a:gd name="T32" fmla="*/ 213 w 513"/>
                  <a:gd name="T33" fmla="*/ 128 h 493"/>
                  <a:gd name="T34" fmla="*/ 198 w 513"/>
                  <a:gd name="T35" fmla="*/ 115 h 493"/>
                  <a:gd name="T36" fmla="*/ 178 w 513"/>
                  <a:gd name="T37" fmla="*/ 105 h 493"/>
                  <a:gd name="T38" fmla="*/ 158 w 513"/>
                  <a:gd name="T39" fmla="*/ 95 h 493"/>
                  <a:gd name="T40" fmla="*/ 142 w 513"/>
                  <a:gd name="T41" fmla="*/ 81 h 493"/>
                  <a:gd name="T42" fmla="*/ 137 w 513"/>
                  <a:gd name="T43" fmla="*/ 60 h 493"/>
                  <a:gd name="T44" fmla="*/ 146 w 513"/>
                  <a:gd name="T45" fmla="*/ 38 h 493"/>
                  <a:gd name="T46" fmla="*/ 160 w 513"/>
                  <a:gd name="T47" fmla="*/ 20 h 493"/>
                  <a:gd name="T48" fmla="*/ 176 w 513"/>
                  <a:gd name="T49" fmla="*/ 0 h 493"/>
                  <a:gd name="T50" fmla="*/ 198 w 513"/>
                  <a:gd name="T51" fmla="*/ 15 h 493"/>
                  <a:gd name="T52" fmla="*/ 224 w 513"/>
                  <a:gd name="T53" fmla="*/ 26 h 493"/>
                  <a:gd name="T54" fmla="*/ 251 w 513"/>
                  <a:gd name="T55" fmla="*/ 34 h 493"/>
                  <a:gd name="T56" fmla="*/ 279 w 513"/>
                  <a:gd name="T57" fmla="*/ 38 h 493"/>
                  <a:gd name="T58" fmla="*/ 307 w 513"/>
                  <a:gd name="T59" fmla="*/ 37 h 493"/>
                  <a:gd name="T60" fmla="*/ 285 w 513"/>
                  <a:gd name="T61" fmla="*/ 123 h 493"/>
                  <a:gd name="T62" fmla="*/ 295 w 513"/>
                  <a:gd name="T63" fmla="*/ 131 h 493"/>
                  <a:gd name="T64" fmla="*/ 308 w 513"/>
                  <a:gd name="T65" fmla="*/ 140 h 493"/>
                  <a:gd name="T66" fmla="*/ 337 w 513"/>
                  <a:gd name="T67" fmla="*/ 134 h 493"/>
                  <a:gd name="T68" fmla="*/ 357 w 513"/>
                  <a:gd name="T69" fmla="*/ 101 h 493"/>
                  <a:gd name="T70" fmla="*/ 382 w 513"/>
                  <a:gd name="T71" fmla="*/ 69 h 493"/>
                  <a:gd name="T72" fmla="*/ 395 w 513"/>
                  <a:gd name="T73" fmla="*/ 94 h 493"/>
                  <a:gd name="T74" fmla="*/ 416 w 513"/>
                  <a:gd name="T75" fmla="*/ 117 h 493"/>
                  <a:gd name="T76" fmla="*/ 441 w 513"/>
                  <a:gd name="T77" fmla="*/ 137 h 493"/>
                  <a:gd name="T78" fmla="*/ 469 w 513"/>
                  <a:gd name="T79" fmla="*/ 154 h 493"/>
                  <a:gd name="T80" fmla="*/ 501 w 513"/>
                  <a:gd name="T81" fmla="*/ 170 h 493"/>
                  <a:gd name="T82" fmla="*/ 431 w 513"/>
                  <a:gd name="T83" fmla="*/ 287 h 493"/>
                  <a:gd name="T84" fmla="*/ 316 w 513"/>
                  <a:gd name="T85" fmla="*/ 222 h 493"/>
                  <a:gd name="T86" fmla="*/ 299 w 513"/>
                  <a:gd name="T87" fmla="*/ 240 h 493"/>
                  <a:gd name="T88" fmla="*/ 283 w 513"/>
                  <a:gd name="T89" fmla="*/ 261 h 493"/>
                  <a:gd name="T90" fmla="*/ 271 w 513"/>
                  <a:gd name="T91" fmla="*/ 284 h 493"/>
                  <a:gd name="T92" fmla="*/ 262 w 513"/>
                  <a:gd name="T93" fmla="*/ 308 h 493"/>
                  <a:gd name="T94" fmla="*/ 265 w 513"/>
                  <a:gd name="T95" fmla="*/ 334 h 493"/>
                  <a:gd name="T96" fmla="*/ 290 w 513"/>
                  <a:gd name="T97" fmla="*/ 351 h 493"/>
                  <a:gd name="T98" fmla="*/ 325 w 513"/>
                  <a:gd name="T99" fmla="*/ 356 h 493"/>
                  <a:gd name="T100" fmla="*/ 360 w 513"/>
                  <a:gd name="T101" fmla="*/ 359 h 493"/>
                  <a:gd name="T102" fmla="*/ 388 w 513"/>
                  <a:gd name="T103" fmla="*/ 370 h 493"/>
                  <a:gd name="T104" fmla="*/ 400 w 513"/>
                  <a:gd name="T105" fmla="*/ 401 h 493"/>
                  <a:gd name="T106" fmla="*/ 202 w 513"/>
                  <a:gd name="T107" fmla="*/ 404 h 493"/>
                  <a:gd name="T108" fmla="*/ 162 w 513"/>
                  <a:gd name="T109" fmla="*/ 479 h 493"/>
                  <a:gd name="T110" fmla="*/ 150 w 513"/>
                  <a:gd name="T111" fmla="*/ 484 h 493"/>
                  <a:gd name="T112" fmla="*/ 138 w 513"/>
                  <a:gd name="T113" fmla="*/ 49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29" name="Freeform 16"/>
              <p:cNvSpPr>
                <a:spLocks/>
              </p:cNvSpPr>
              <p:nvPr/>
            </p:nvSpPr>
            <p:spPr bwMode="grayWhite">
              <a:xfrm>
                <a:off x="8064" y="5947156"/>
                <a:ext cx="534988" cy="563563"/>
              </a:xfrm>
              <a:custGeom>
                <a:avLst/>
                <a:gdLst>
                  <a:gd name="T0" fmla="*/ 315 w 337"/>
                  <a:gd name="T1" fmla="*/ 160 h 355"/>
                  <a:gd name="T2" fmla="*/ 280 w 337"/>
                  <a:gd name="T3" fmla="*/ 168 h 355"/>
                  <a:gd name="T4" fmla="*/ 247 w 337"/>
                  <a:gd name="T5" fmla="*/ 179 h 355"/>
                  <a:gd name="T6" fmla="*/ 232 w 337"/>
                  <a:gd name="T7" fmla="*/ 209 h 355"/>
                  <a:gd name="T8" fmla="*/ 240 w 337"/>
                  <a:gd name="T9" fmla="*/ 243 h 355"/>
                  <a:gd name="T10" fmla="*/ 243 w 337"/>
                  <a:gd name="T11" fmla="*/ 275 h 355"/>
                  <a:gd name="T12" fmla="*/ 227 w 337"/>
                  <a:gd name="T13" fmla="*/ 291 h 355"/>
                  <a:gd name="T14" fmla="*/ 202 w 337"/>
                  <a:gd name="T15" fmla="*/ 300 h 355"/>
                  <a:gd name="T16" fmla="*/ 175 w 337"/>
                  <a:gd name="T17" fmla="*/ 303 h 355"/>
                  <a:gd name="T18" fmla="*/ 149 w 337"/>
                  <a:gd name="T19" fmla="*/ 303 h 355"/>
                  <a:gd name="T20" fmla="*/ 142 w 337"/>
                  <a:gd name="T21" fmla="*/ 276 h 355"/>
                  <a:gd name="T22" fmla="*/ 149 w 337"/>
                  <a:gd name="T23" fmla="*/ 243 h 355"/>
                  <a:gd name="T24" fmla="*/ 139 w 337"/>
                  <a:gd name="T25" fmla="*/ 220 h 355"/>
                  <a:gd name="T26" fmla="*/ 121 w 337"/>
                  <a:gd name="T27" fmla="*/ 210 h 355"/>
                  <a:gd name="T28" fmla="*/ 99 w 337"/>
                  <a:gd name="T29" fmla="*/ 206 h 355"/>
                  <a:gd name="T30" fmla="*/ 75 w 337"/>
                  <a:gd name="T31" fmla="*/ 207 h 355"/>
                  <a:gd name="T32" fmla="*/ 51 w 337"/>
                  <a:gd name="T33" fmla="*/ 216 h 355"/>
                  <a:gd name="T34" fmla="*/ 34 w 337"/>
                  <a:gd name="T35" fmla="*/ 234 h 355"/>
                  <a:gd name="T36" fmla="*/ 32 w 337"/>
                  <a:gd name="T37" fmla="*/ 260 h 355"/>
                  <a:gd name="T38" fmla="*/ 43 w 337"/>
                  <a:gd name="T39" fmla="*/ 284 h 355"/>
                  <a:gd name="T40" fmla="*/ 50 w 337"/>
                  <a:gd name="T41" fmla="*/ 309 h 355"/>
                  <a:gd name="T42" fmla="*/ 41 w 337"/>
                  <a:gd name="T43" fmla="*/ 333 h 355"/>
                  <a:gd name="T44" fmla="*/ 25 w 337"/>
                  <a:gd name="T45" fmla="*/ 345 h 355"/>
                  <a:gd name="T46" fmla="*/ 7 w 337"/>
                  <a:gd name="T47" fmla="*/ 353 h 355"/>
                  <a:gd name="T48" fmla="*/ 14 w 337"/>
                  <a:gd name="T49" fmla="*/ 34 h 355"/>
                  <a:gd name="T50" fmla="*/ 16 w 337"/>
                  <a:gd name="T51" fmla="*/ 51 h 355"/>
                  <a:gd name="T52" fmla="*/ 13 w 337"/>
                  <a:gd name="T53" fmla="*/ 68 h 355"/>
                  <a:gd name="T54" fmla="*/ 9 w 337"/>
                  <a:gd name="T55" fmla="*/ 87 h 355"/>
                  <a:gd name="T56" fmla="*/ 12 w 337"/>
                  <a:gd name="T57" fmla="*/ 107 h 355"/>
                  <a:gd name="T58" fmla="*/ 33 w 337"/>
                  <a:gd name="T59" fmla="*/ 126 h 355"/>
                  <a:gd name="T60" fmla="*/ 61 w 337"/>
                  <a:gd name="T61" fmla="*/ 127 h 355"/>
                  <a:gd name="T62" fmla="*/ 81 w 337"/>
                  <a:gd name="T63" fmla="*/ 124 h 355"/>
                  <a:gd name="T64" fmla="*/ 103 w 337"/>
                  <a:gd name="T65" fmla="*/ 121 h 355"/>
                  <a:gd name="T66" fmla="*/ 122 w 337"/>
                  <a:gd name="T67" fmla="*/ 110 h 355"/>
                  <a:gd name="T68" fmla="*/ 135 w 337"/>
                  <a:gd name="T69" fmla="*/ 91 h 355"/>
                  <a:gd name="T70" fmla="*/ 134 w 337"/>
                  <a:gd name="T71" fmla="*/ 71 h 355"/>
                  <a:gd name="T72" fmla="*/ 126 w 337"/>
                  <a:gd name="T73" fmla="*/ 52 h 355"/>
                  <a:gd name="T74" fmla="*/ 118 w 337"/>
                  <a:gd name="T75" fmla="*/ 33 h 355"/>
                  <a:gd name="T76" fmla="*/ 122 w 337"/>
                  <a:gd name="T77" fmla="*/ 13 h 355"/>
                  <a:gd name="T78" fmla="*/ 140 w 337"/>
                  <a:gd name="T79" fmla="*/ 6 h 355"/>
                  <a:gd name="T80" fmla="*/ 163 w 337"/>
                  <a:gd name="T81" fmla="*/ 1 h 355"/>
                  <a:gd name="T82" fmla="*/ 186 w 337"/>
                  <a:gd name="T83" fmla="*/ 1 h 355"/>
                  <a:gd name="T84" fmla="*/ 202 w 337"/>
                  <a:gd name="T85" fmla="*/ 8 h 355"/>
                  <a:gd name="T86" fmla="*/ 207 w 337"/>
                  <a:gd name="T87" fmla="*/ 41 h 355"/>
                  <a:gd name="T88" fmla="*/ 219 w 337"/>
                  <a:gd name="T89" fmla="*/ 68 h 355"/>
                  <a:gd name="T90" fmla="*/ 241 w 337"/>
                  <a:gd name="T91" fmla="*/ 82 h 355"/>
                  <a:gd name="T92" fmla="*/ 267 w 337"/>
                  <a:gd name="T93" fmla="*/ 78 h 355"/>
                  <a:gd name="T94" fmla="*/ 292 w 337"/>
                  <a:gd name="T95" fmla="*/ 64 h 355"/>
                  <a:gd name="T96" fmla="*/ 316 w 337"/>
                  <a:gd name="T97" fmla="*/ 67 h 355"/>
                  <a:gd name="T98" fmla="*/ 323 w 337"/>
                  <a:gd name="T99" fmla="*/ 85 h 355"/>
                  <a:gd name="T100" fmla="*/ 329 w 337"/>
                  <a:gd name="T101" fmla="*/ 105 h 355"/>
                  <a:gd name="T102" fmla="*/ 334 w 337"/>
                  <a:gd name="T103" fmla="*/ 126 h 355"/>
                  <a:gd name="T104" fmla="*/ 335 w 337"/>
                  <a:gd name="T105" fmla="*/ 14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7" h="355">
                    <a:moveTo>
                      <a:pt x="335" y="147"/>
                    </a:moveTo>
                    <a:lnTo>
                      <a:pt x="329" y="153"/>
                    </a:lnTo>
                    <a:lnTo>
                      <a:pt x="323" y="158"/>
                    </a:lnTo>
                    <a:lnTo>
                      <a:pt x="315" y="160"/>
                    </a:lnTo>
                    <a:lnTo>
                      <a:pt x="306" y="163"/>
                    </a:lnTo>
                    <a:lnTo>
                      <a:pt x="297" y="165"/>
                    </a:lnTo>
                    <a:lnTo>
                      <a:pt x="288" y="167"/>
                    </a:lnTo>
                    <a:lnTo>
                      <a:pt x="280" y="168"/>
                    </a:lnTo>
                    <a:lnTo>
                      <a:pt x="270" y="170"/>
                    </a:lnTo>
                    <a:lnTo>
                      <a:pt x="261" y="172"/>
                    </a:lnTo>
                    <a:lnTo>
                      <a:pt x="254" y="175"/>
                    </a:lnTo>
                    <a:lnTo>
                      <a:pt x="247" y="179"/>
                    </a:lnTo>
                    <a:lnTo>
                      <a:pt x="242" y="183"/>
                    </a:lnTo>
                    <a:lnTo>
                      <a:pt x="237" y="191"/>
                    </a:lnTo>
                    <a:lnTo>
                      <a:pt x="233" y="199"/>
                    </a:lnTo>
                    <a:lnTo>
                      <a:pt x="232" y="209"/>
                    </a:lnTo>
                    <a:lnTo>
                      <a:pt x="233" y="222"/>
                    </a:lnTo>
                    <a:lnTo>
                      <a:pt x="236" y="229"/>
                    </a:lnTo>
                    <a:lnTo>
                      <a:pt x="239" y="237"/>
                    </a:lnTo>
                    <a:lnTo>
                      <a:pt x="240" y="243"/>
                    </a:lnTo>
                    <a:lnTo>
                      <a:pt x="242" y="252"/>
                    </a:lnTo>
                    <a:lnTo>
                      <a:pt x="242" y="259"/>
                    </a:lnTo>
                    <a:lnTo>
                      <a:pt x="243" y="266"/>
                    </a:lnTo>
                    <a:lnTo>
                      <a:pt x="243" y="275"/>
                    </a:lnTo>
                    <a:lnTo>
                      <a:pt x="243" y="283"/>
                    </a:lnTo>
                    <a:lnTo>
                      <a:pt x="237" y="286"/>
                    </a:lnTo>
                    <a:lnTo>
                      <a:pt x="232" y="289"/>
                    </a:lnTo>
                    <a:lnTo>
                      <a:pt x="227" y="291"/>
                    </a:lnTo>
                    <a:lnTo>
                      <a:pt x="221" y="293"/>
                    </a:lnTo>
                    <a:lnTo>
                      <a:pt x="216" y="294"/>
                    </a:lnTo>
                    <a:lnTo>
                      <a:pt x="209" y="297"/>
                    </a:lnTo>
                    <a:lnTo>
                      <a:pt x="202" y="300"/>
                    </a:lnTo>
                    <a:lnTo>
                      <a:pt x="195" y="300"/>
                    </a:lnTo>
                    <a:lnTo>
                      <a:pt x="189" y="302"/>
                    </a:lnTo>
                    <a:lnTo>
                      <a:pt x="182" y="303"/>
                    </a:lnTo>
                    <a:lnTo>
                      <a:pt x="175" y="303"/>
                    </a:lnTo>
                    <a:lnTo>
                      <a:pt x="169" y="303"/>
                    </a:lnTo>
                    <a:lnTo>
                      <a:pt x="162" y="303"/>
                    </a:lnTo>
                    <a:lnTo>
                      <a:pt x="155" y="303"/>
                    </a:lnTo>
                    <a:lnTo>
                      <a:pt x="149" y="303"/>
                    </a:lnTo>
                    <a:lnTo>
                      <a:pt x="143" y="299"/>
                    </a:lnTo>
                    <a:lnTo>
                      <a:pt x="140" y="293"/>
                    </a:lnTo>
                    <a:lnTo>
                      <a:pt x="140" y="285"/>
                    </a:lnTo>
                    <a:lnTo>
                      <a:pt x="142" y="276"/>
                    </a:lnTo>
                    <a:lnTo>
                      <a:pt x="144" y="268"/>
                    </a:lnTo>
                    <a:lnTo>
                      <a:pt x="147" y="260"/>
                    </a:lnTo>
                    <a:lnTo>
                      <a:pt x="149" y="252"/>
                    </a:lnTo>
                    <a:lnTo>
                      <a:pt x="149" y="243"/>
                    </a:lnTo>
                    <a:lnTo>
                      <a:pt x="149" y="235"/>
                    </a:lnTo>
                    <a:lnTo>
                      <a:pt x="146" y="229"/>
                    </a:lnTo>
                    <a:lnTo>
                      <a:pt x="143" y="224"/>
                    </a:lnTo>
                    <a:lnTo>
                      <a:pt x="139" y="220"/>
                    </a:lnTo>
                    <a:lnTo>
                      <a:pt x="136" y="217"/>
                    </a:lnTo>
                    <a:lnTo>
                      <a:pt x="130" y="214"/>
                    </a:lnTo>
                    <a:lnTo>
                      <a:pt x="126" y="211"/>
                    </a:lnTo>
                    <a:lnTo>
                      <a:pt x="121" y="210"/>
                    </a:lnTo>
                    <a:lnTo>
                      <a:pt x="116" y="209"/>
                    </a:lnTo>
                    <a:lnTo>
                      <a:pt x="110" y="208"/>
                    </a:lnTo>
                    <a:lnTo>
                      <a:pt x="105" y="208"/>
                    </a:lnTo>
                    <a:lnTo>
                      <a:pt x="99" y="206"/>
                    </a:lnTo>
                    <a:lnTo>
                      <a:pt x="93" y="206"/>
                    </a:lnTo>
                    <a:lnTo>
                      <a:pt x="87" y="207"/>
                    </a:lnTo>
                    <a:lnTo>
                      <a:pt x="81" y="206"/>
                    </a:lnTo>
                    <a:lnTo>
                      <a:pt x="75" y="207"/>
                    </a:lnTo>
                    <a:lnTo>
                      <a:pt x="70" y="207"/>
                    </a:lnTo>
                    <a:lnTo>
                      <a:pt x="62" y="209"/>
                    </a:lnTo>
                    <a:lnTo>
                      <a:pt x="56" y="212"/>
                    </a:lnTo>
                    <a:lnTo>
                      <a:pt x="51" y="216"/>
                    </a:lnTo>
                    <a:lnTo>
                      <a:pt x="46" y="219"/>
                    </a:lnTo>
                    <a:lnTo>
                      <a:pt x="41" y="224"/>
                    </a:lnTo>
                    <a:lnTo>
                      <a:pt x="37" y="229"/>
                    </a:lnTo>
                    <a:lnTo>
                      <a:pt x="34" y="234"/>
                    </a:lnTo>
                    <a:lnTo>
                      <a:pt x="29" y="241"/>
                    </a:lnTo>
                    <a:lnTo>
                      <a:pt x="30" y="248"/>
                    </a:lnTo>
                    <a:lnTo>
                      <a:pt x="31" y="253"/>
                    </a:lnTo>
                    <a:lnTo>
                      <a:pt x="32" y="260"/>
                    </a:lnTo>
                    <a:lnTo>
                      <a:pt x="35" y="266"/>
                    </a:lnTo>
                    <a:lnTo>
                      <a:pt x="37" y="272"/>
                    </a:lnTo>
                    <a:lnTo>
                      <a:pt x="42" y="279"/>
                    </a:lnTo>
                    <a:lnTo>
                      <a:pt x="43" y="284"/>
                    </a:lnTo>
                    <a:lnTo>
                      <a:pt x="45" y="289"/>
                    </a:lnTo>
                    <a:lnTo>
                      <a:pt x="49" y="296"/>
                    </a:lnTo>
                    <a:lnTo>
                      <a:pt x="50" y="303"/>
                    </a:lnTo>
                    <a:lnTo>
                      <a:pt x="50" y="309"/>
                    </a:lnTo>
                    <a:lnTo>
                      <a:pt x="50" y="316"/>
                    </a:lnTo>
                    <a:lnTo>
                      <a:pt x="49" y="321"/>
                    </a:lnTo>
                    <a:lnTo>
                      <a:pt x="47" y="326"/>
                    </a:lnTo>
                    <a:lnTo>
                      <a:pt x="41" y="333"/>
                    </a:lnTo>
                    <a:lnTo>
                      <a:pt x="35" y="339"/>
                    </a:lnTo>
                    <a:lnTo>
                      <a:pt x="32" y="341"/>
                    </a:lnTo>
                    <a:lnTo>
                      <a:pt x="30" y="343"/>
                    </a:lnTo>
                    <a:lnTo>
                      <a:pt x="25" y="345"/>
                    </a:lnTo>
                    <a:lnTo>
                      <a:pt x="21" y="348"/>
                    </a:lnTo>
                    <a:lnTo>
                      <a:pt x="17" y="349"/>
                    </a:lnTo>
                    <a:lnTo>
                      <a:pt x="12" y="350"/>
                    </a:lnTo>
                    <a:lnTo>
                      <a:pt x="7" y="353"/>
                    </a:lnTo>
                    <a:lnTo>
                      <a:pt x="0" y="354"/>
                    </a:lnTo>
                    <a:lnTo>
                      <a:pt x="0" y="19"/>
                    </a:lnTo>
                    <a:lnTo>
                      <a:pt x="12" y="31"/>
                    </a:lnTo>
                    <a:lnTo>
                      <a:pt x="14" y="34"/>
                    </a:lnTo>
                    <a:lnTo>
                      <a:pt x="16" y="39"/>
                    </a:lnTo>
                    <a:lnTo>
                      <a:pt x="18" y="43"/>
                    </a:lnTo>
                    <a:lnTo>
                      <a:pt x="17" y="47"/>
                    </a:lnTo>
                    <a:lnTo>
                      <a:pt x="16" y="51"/>
                    </a:lnTo>
                    <a:lnTo>
                      <a:pt x="16" y="56"/>
                    </a:lnTo>
                    <a:lnTo>
                      <a:pt x="16" y="60"/>
                    </a:lnTo>
                    <a:lnTo>
                      <a:pt x="14" y="64"/>
                    </a:lnTo>
                    <a:lnTo>
                      <a:pt x="13" y="68"/>
                    </a:lnTo>
                    <a:lnTo>
                      <a:pt x="12" y="73"/>
                    </a:lnTo>
                    <a:lnTo>
                      <a:pt x="11" y="78"/>
                    </a:lnTo>
                    <a:lnTo>
                      <a:pt x="10" y="82"/>
                    </a:lnTo>
                    <a:lnTo>
                      <a:pt x="9" y="87"/>
                    </a:lnTo>
                    <a:lnTo>
                      <a:pt x="9" y="92"/>
                    </a:lnTo>
                    <a:lnTo>
                      <a:pt x="8" y="97"/>
                    </a:lnTo>
                    <a:lnTo>
                      <a:pt x="9" y="102"/>
                    </a:lnTo>
                    <a:lnTo>
                      <a:pt x="12" y="107"/>
                    </a:lnTo>
                    <a:lnTo>
                      <a:pt x="16" y="112"/>
                    </a:lnTo>
                    <a:lnTo>
                      <a:pt x="19" y="118"/>
                    </a:lnTo>
                    <a:lnTo>
                      <a:pt x="27" y="122"/>
                    </a:lnTo>
                    <a:lnTo>
                      <a:pt x="33" y="126"/>
                    </a:lnTo>
                    <a:lnTo>
                      <a:pt x="40" y="128"/>
                    </a:lnTo>
                    <a:lnTo>
                      <a:pt x="48" y="128"/>
                    </a:lnTo>
                    <a:lnTo>
                      <a:pt x="56" y="129"/>
                    </a:lnTo>
                    <a:lnTo>
                      <a:pt x="61" y="127"/>
                    </a:lnTo>
                    <a:lnTo>
                      <a:pt x="65" y="127"/>
                    </a:lnTo>
                    <a:lnTo>
                      <a:pt x="70" y="126"/>
                    </a:lnTo>
                    <a:lnTo>
                      <a:pt x="76" y="126"/>
                    </a:lnTo>
                    <a:lnTo>
                      <a:pt x="81" y="124"/>
                    </a:lnTo>
                    <a:lnTo>
                      <a:pt x="87" y="124"/>
                    </a:lnTo>
                    <a:lnTo>
                      <a:pt x="92" y="123"/>
                    </a:lnTo>
                    <a:lnTo>
                      <a:pt x="98" y="121"/>
                    </a:lnTo>
                    <a:lnTo>
                      <a:pt x="103" y="121"/>
                    </a:lnTo>
                    <a:lnTo>
                      <a:pt x="107" y="119"/>
                    </a:lnTo>
                    <a:lnTo>
                      <a:pt x="112" y="116"/>
                    </a:lnTo>
                    <a:lnTo>
                      <a:pt x="117" y="114"/>
                    </a:lnTo>
                    <a:lnTo>
                      <a:pt x="122" y="110"/>
                    </a:lnTo>
                    <a:lnTo>
                      <a:pt x="125" y="106"/>
                    </a:lnTo>
                    <a:lnTo>
                      <a:pt x="128" y="101"/>
                    </a:lnTo>
                    <a:lnTo>
                      <a:pt x="131" y="96"/>
                    </a:lnTo>
                    <a:lnTo>
                      <a:pt x="135" y="91"/>
                    </a:lnTo>
                    <a:lnTo>
                      <a:pt x="136" y="85"/>
                    </a:lnTo>
                    <a:lnTo>
                      <a:pt x="136" y="81"/>
                    </a:lnTo>
                    <a:lnTo>
                      <a:pt x="136" y="76"/>
                    </a:lnTo>
                    <a:lnTo>
                      <a:pt x="134" y="71"/>
                    </a:lnTo>
                    <a:lnTo>
                      <a:pt x="133" y="67"/>
                    </a:lnTo>
                    <a:lnTo>
                      <a:pt x="131" y="62"/>
                    </a:lnTo>
                    <a:lnTo>
                      <a:pt x="128" y="56"/>
                    </a:lnTo>
                    <a:lnTo>
                      <a:pt x="126" y="52"/>
                    </a:lnTo>
                    <a:lnTo>
                      <a:pt x="124" y="47"/>
                    </a:lnTo>
                    <a:lnTo>
                      <a:pt x="122" y="43"/>
                    </a:lnTo>
                    <a:lnTo>
                      <a:pt x="119" y="38"/>
                    </a:lnTo>
                    <a:lnTo>
                      <a:pt x="118" y="33"/>
                    </a:lnTo>
                    <a:lnTo>
                      <a:pt x="118" y="28"/>
                    </a:lnTo>
                    <a:lnTo>
                      <a:pt x="118" y="22"/>
                    </a:lnTo>
                    <a:lnTo>
                      <a:pt x="118" y="18"/>
                    </a:lnTo>
                    <a:lnTo>
                      <a:pt x="122" y="13"/>
                    </a:lnTo>
                    <a:lnTo>
                      <a:pt x="127" y="11"/>
                    </a:lnTo>
                    <a:lnTo>
                      <a:pt x="130" y="9"/>
                    </a:lnTo>
                    <a:lnTo>
                      <a:pt x="136" y="8"/>
                    </a:lnTo>
                    <a:lnTo>
                      <a:pt x="140" y="6"/>
                    </a:lnTo>
                    <a:lnTo>
                      <a:pt x="145" y="4"/>
                    </a:lnTo>
                    <a:lnTo>
                      <a:pt x="151" y="3"/>
                    </a:lnTo>
                    <a:lnTo>
                      <a:pt x="156" y="4"/>
                    </a:lnTo>
                    <a:lnTo>
                      <a:pt x="163" y="1"/>
                    </a:lnTo>
                    <a:lnTo>
                      <a:pt x="169" y="2"/>
                    </a:lnTo>
                    <a:lnTo>
                      <a:pt x="174" y="1"/>
                    </a:lnTo>
                    <a:lnTo>
                      <a:pt x="180" y="2"/>
                    </a:lnTo>
                    <a:lnTo>
                      <a:pt x="186" y="1"/>
                    </a:lnTo>
                    <a:lnTo>
                      <a:pt x="192" y="0"/>
                    </a:lnTo>
                    <a:lnTo>
                      <a:pt x="198" y="0"/>
                    </a:lnTo>
                    <a:lnTo>
                      <a:pt x="203" y="0"/>
                    </a:lnTo>
                    <a:lnTo>
                      <a:pt x="202" y="8"/>
                    </a:lnTo>
                    <a:lnTo>
                      <a:pt x="203" y="15"/>
                    </a:lnTo>
                    <a:lnTo>
                      <a:pt x="204" y="24"/>
                    </a:lnTo>
                    <a:lnTo>
                      <a:pt x="205" y="33"/>
                    </a:lnTo>
                    <a:lnTo>
                      <a:pt x="207" y="41"/>
                    </a:lnTo>
                    <a:lnTo>
                      <a:pt x="211" y="49"/>
                    </a:lnTo>
                    <a:lnTo>
                      <a:pt x="212" y="57"/>
                    </a:lnTo>
                    <a:lnTo>
                      <a:pt x="217" y="65"/>
                    </a:lnTo>
                    <a:lnTo>
                      <a:pt x="219" y="68"/>
                    </a:lnTo>
                    <a:lnTo>
                      <a:pt x="224" y="72"/>
                    </a:lnTo>
                    <a:lnTo>
                      <a:pt x="228" y="76"/>
                    </a:lnTo>
                    <a:lnTo>
                      <a:pt x="234" y="79"/>
                    </a:lnTo>
                    <a:lnTo>
                      <a:pt x="241" y="82"/>
                    </a:lnTo>
                    <a:lnTo>
                      <a:pt x="248" y="82"/>
                    </a:lnTo>
                    <a:lnTo>
                      <a:pt x="254" y="83"/>
                    </a:lnTo>
                    <a:lnTo>
                      <a:pt x="261" y="80"/>
                    </a:lnTo>
                    <a:lnTo>
                      <a:pt x="267" y="78"/>
                    </a:lnTo>
                    <a:lnTo>
                      <a:pt x="273" y="74"/>
                    </a:lnTo>
                    <a:lnTo>
                      <a:pt x="280" y="71"/>
                    </a:lnTo>
                    <a:lnTo>
                      <a:pt x="286" y="67"/>
                    </a:lnTo>
                    <a:lnTo>
                      <a:pt x="292" y="64"/>
                    </a:lnTo>
                    <a:lnTo>
                      <a:pt x="298" y="61"/>
                    </a:lnTo>
                    <a:lnTo>
                      <a:pt x="305" y="62"/>
                    </a:lnTo>
                    <a:lnTo>
                      <a:pt x="313" y="63"/>
                    </a:lnTo>
                    <a:lnTo>
                      <a:pt x="316" y="67"/>
                    </a:lnTo>
                    <a:lnTo>
                      <a:pt x="318" y="71"/>
                    </a:lnTo>
                    <a:lnTo>
                      <a:pt x="320" y="74"/>
                    </a:lnTo>
                    <a:lnTo>
                      <a:pt x="322" y="80"/>
                    </a:lnTo>
                    <a:lnTo>
                      <a:pt x="323" y="85"/>
                    </a:lnTo>
                    <a:lnTo>
                      <a:pt x="326" y="90"/>
                    </a:lnTo>
                    <a:lnTo>
                      <a:pt x="329" y="94"/>
                    </a:lnTo>
                    <a:lnTo>
                      <a:pt x="328" y="100"/>
                    </a:lnTo>
                    <a:lnTo>
                      <a:pt x="329" y="105"/>
                    </a:lnTo>
                    <a:lnTo>
                      <a:pt x="331" y="110"/>
                    </a:lnTo>
                    <a:lnTo>
                      <a:pt x="332" y="115"/>
                    </a:lnTo>
                    <a:lnTo>
                      <a:pt x="333" y="121"/>
                    </a:lnTo>
                    <a:lnTo>
                      <a:pt x="334" y="126"/>
                    </a:lnTo>
                    <a:lnTo>
                      <a:pt x="334" y="131"/>
                    </a:lnTo>
                    <a:lnTo>
                      <a:pt x="335" y="137"/>
                    </a:lnTo>
                    <a:lnTo>
                      <a:pt x="336" y="142"/>
                    </a:lnTo>
                    <a:lnTo>
                      <a:pt x="335" y="147"/>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sp>
            <p:nvSpPr>
              <p:cNvPr id="30" name="Freeform 17"/>
              <p:cNvSpPr>
                <a:spLocks/>
              </p:cNvSpPr>
              <p:nvPr/>
            </p:nvSpPr>
            <p:spPr bwMode="grayWhite">
              <a:xfrm>
                <a:off x="274764" y="6323394"/>
                <a:ext cx="676275" cy="541338"/>
              </a:xfrm>
              <a:custGeom>
                <a:avLst/>
                <a:gdLst>
                  <a:gd name="T0" fmla="*/ 131 w 426"/>
                  <a:gd name="T1" fmla="*/ 340 h 341"/>
                  <a:gd name="T2" fmla="*/ 132 w 426"/>
                  <a:gd name="T3" fmla="*/ 311 h 341"/>
                  <a:gd name="T4" fmla="*/ 128 w 426"/>
                  <a:gd name="T5" fmla="*/ 290 h 341"/>
                  <a:gd name="T6" fmla="*/ 100 w 426"/>
                  <a:gd name="T7" fmla="*/ 265 h 341"/>
                  <a:gd name="T8" fmla="*/ 37 w 426"/>
                  <a:gd name="T9" fmla="*/ 249 h 341"/>
                  <a:gd name="T10" fmla="*/ 2 w 426"/>
                  <a:gd name="T11" fmla="*/ 210 h 341"/>
                  <a:gd name="T12" fmla="*/ 0 w 426"/>
                  <a:gd name="T13" fmla="*/ 174 h 341"/>
                  <a:gd name="T14" fmla="*/ 10 w 426"/>
                  <a:gd name="T15" fmla="*/ 150 h 341"/>
                  <a:gd name="T16" fmla="*/ 32 w 426"/>
                  <a:gd name="T17" fmla="*/ 135 h 341"/>
                  <a:gd name="T18" fmla="*/ 48 w 426"/>
                  <a:gd name="T19" fmla="*/ 136 h 341"/>
                  <a:gd name="T20" fmla="*/ 82 w 426"/>
                  <a:gd name="T21" fmla="*/ 142 h 341"/>
                  <a:gd name="T22" fmla="*/ 98 w 426"/>
                  <a:gd name="T23" fmla="*/ 145 h 341"/>
                  <a:gd name="T24" fmla="*/ 123 w 426"/>
                  <a:gd name="T25" fmla="*/ 146 h 341"/>
                  <a:gd name="T26" fmla="*/ 154 w 426"/>
                  <a:gd name="T27" fmla="*/ 136 h 341"/>
                  <a:gd name="T28" fmla="*/ 172 w 426"/>
                  <a:gd name="T29" fmla="*/ 117 h 341"/>
                  <a:gd name="T30" fmla="*/ 181 w 426"/>
                  <a:gd name="T31" fmla="*/ 103 h 341"/>
                  <a:gd name="T32" fmla="*/ 185 w 426"/>
                  <a:gd name="T33" fmla="*/ 91 h 341"/>
                  <a:gd name="T34" fmla="*/ 181 w 426"/>
                  <a:gd name="T35" fmla="*/ 75 h 341"/>
                  <a:gd name="T36" fmla="*/ 178 w 426"/>
                  <a:gd name="T37" fmla="*/ 57 h 341"/>
                  <a:gd name="T38" fmla="*/ 175 w 426"/>
                  <a:gd name="T39" fmla="*/ 41 h 341"/>
                  <a:gd name="T40" fmla="*/ 177 w 426"/>
                  <a:gd name="T41" fmla="*/ 23 h 341"/>
                  <a:gd name="T42" fmla="*/ 185 w 426"/>
                  <a:gd name="T43" fmla="*/ 4 h 341"/>
                  <a:gd name="T44" fmla="*/ 201 w 426"/>
                  <a:gd name="T45" fmla="*/ 0 h 341"/>
                  <a:gd name="T46" fmla="*/ 220 w 426"/>
                  <a:gd name="T47" fmla="*/ 0 h 341"/>
                  <a:gd name="T48" fmla="*/ 240 w 426"/>
                  <a:gd name="T49" fmla="*/ 4 h 341"/>
                  <a:gd name="T50" fmla="*/ 246 w 426"/>
                  <a:gd name="T51" fmla="*/ 7 h 341"/>
                  <a:gd name="T52" fmla="*/ 265 w 426"/>
                  <a:gd name="T53" fmla="*/ 16 h 341"/>
                  <a:gd name="T54" fmla="*/ 275 w 426"/>
                  <a:gd name="T55" fmla="*/ 25 h 341"/>
                  <a:gd name="T56" fmla="*/ 284 w 426"/>
                  <a:gd name="T57" fmla="*/ 37 h 341"/>
                  <a:gd name="T58" fmla="*/ 287 w 426"/>
                  <a:gd name="T59" fmla="*/ 58 h 341"/>
                  <a:gd name="T60" fmla="*/ 280 w 426"/>
                  <a:gd name="T61" fmla="*/ 80 h 341"/>
                  <a:gd name="T62" fmla="*/ 269 w 426"/>
                  <a:gd name="T63" fmla="*/ 101 h 341"/>
                  <a:gd name="T64" fmla="*/ 261 w 426"/>
                  <a:gd name="T65" fmla="*/ 132 h 341"/>
                  <a:gd name="T66" fmla="*/ 271 w 426"/>
                  <a:gd name="T67" fmla="*/ 157 h 341"/>
                  <a:gd name="T68" fmla="*/ 286 w 426"/>
                  <a:gd name="T69" fmla="*/ 171 h 341"/>
                  <a:gd name="T70" fmla="*/ 305 w 426"/>
                  <a:gd name="T71" fmla="*/ 181 h 341"/>
                  <a:gd name="T72" fmla="*/ 326 w 426"/>
                  <a:gd name="T73" fmla="*/ 185 h 341"/>
                  <a:gd name="T74" fmla="*/ 337 w 426"/>
                  <a:gd name="T75" fmla="*/ 186 h 341"/>
                  <a:gd name="T76" fmla="*/ 360 w 426"/>
                  <a:gd name="T77" fmla="*/ 188 h 341"/>
                  <a:gd name="T78" fmla="*/ 395 w 426"/>
                  <a:gd name="T79" fmla="*/ 190 h 341"/>
                  <a:gd name="T80" fmla="*/ 417 w 426"/>
                  <a:gd name="T81" fmla="*/ 208 h 341"/>
                  <a:gd name="T82" fmla="*/ 425 w 426"/>
                  <a:gd name="T83" fmla="*/ 246 h 341"/>
                  <a:gd name="T84" fmla="*/ 412 w 426"/>
                  <a:gd name="T85" fmla="*/ 300 h 341"/>
                  <a:gd name="T86" fmla="*/ 400 w 426"/>
                  <a:gd name="T87" fmla="*/ 329 h 341"/>
                  <a:gd name="T88" fmla="*/ 393 w 426"/>
                  <a:gd name="T89" fmla="*/ 334 h 341"/>
                  <a:gd name="T90" fmla="*/ 377 w 426"/>
                  <a:gd name="T91" fmla="*/ 339 h 341"/>
                  <a:gd name="T92" fmla="*/ 362 w 426"/>
                  <a:gd name="T93" fmla="*/ 338 h 341"/>
                  <a:gd name="T94" fmla="*/ 338 w 426"/>
                  <a:gd name="T95" fmla="*/ 331 h 341"/>
                  <a:gd name="T96" fmla="*/ 329 w 426"/>
                  <a:gd name="T97" fmla="*/ 327 h 341"/>
                  <a:gd name="T98" fmla="*/ 313 w 426"/>
                  <a:gd name="T99" fmla="*/ 322 h 341"/>
                  <a:gd name="T100" fmla="*/ 297 w 426"/>
                  <a:gd name="T101" fmla="*/ 317 h 341"/>
                  <a:gd name="T102" fmla="*/ 280 w 426"/>
                  <a:gd name="T103" fmla="*/ 315 h 341"/>
                  <a:gd name="T104" fmla="*/ 260 w 426"/>
                  <a:gd name="T105" fmla="*/ 324 h 341"/>
                  <a:gd name="T106" fmla="*/ 246 w 426"/>
                  <a:gd name="T107" fmla="*/ 340 h 341"/>
                  <a:gd name="T108" fmla="*/ 131 w 426"/>
                  <a:gd name="T109" fmla="*/ 3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26" h="341">
                    <a:moveTo>
                      <a:pt x="131" y="340"/>
                    </a:moveTo>
                    <a:lnTo>
                      <a:pt x="132" y="311"/>
                    </a:lnTo>
                    <a:lnTo>
                      <a:pt x="128" y="290"/>
                    </a:lnTo>
                    <a:lnTo>
                      <a:pt x="100" y="265"/>
                    </a:lnTo>
                    <a:lnTo>
                      <a:pt x="37" y="249"/>
                    </a:lnTo>
                    <a:lnTo>
                      <a:pt x="2" y="210"/>
                    </a:lnTo>
                    <a:lnTo>
                      <a:pt x="0" y="174"/>
                    </a:lnTo>
                    <a:lnTo>
                      <a:pt x="10" y="150"/>
                    </a:lnTo>
                    <a:lnTo>
                      <a:pt x="32" y="135"/>
                    </a:lnTo>
                    <a:lnTo>
                      <a:pt x="48" y="136"/>
                    </a:lnTo>
                    <a:lnTo>
                      <a:pt x="82" y="142"/>
                    </a:lnTo>
                    <a:lnTo>
                      <a:pt x="98" y="145"/>
                    </a:lnTo>
                    <a:lnTo>
                      <a:pt x="123" y="146"/>
                    </a:lnTo>
                    <a:lnTo>
                      <a:pt x="154" y="136"/>
                    </a:lnTo>
                    <a:lnTo>
                      <a:pt x="172" y="117"/>
                    </a:lnTo>
                    <a:lnTo>
                      <a:pt x="181" y="103"/>
                    </a:lnTo>
                    <a:lnTo>
                      <a:pt x="185" y="91"/>
                    </a:lnTo>
                    <a:lnTo>
                      <a:pt x="181" y="75"/>
                    </a:lnTo>
                    <a:lnTo>
                      <a:pt x="178" y="57"/>
                    </a:lnTo>
                    <a:lnTo>
                      <a:pt x="175" y="41"/>
                    </a:lnTo>
                    <a:lnTo>
                      <a:pt x="177" y="23"/>
                    </a:lnTo>
                    <a:lnTo>
                      <a:pt x="185" y="4"/>
                    </a:lnTo>
                    <a:lnTo>
                      <a:pt x="201" y="0"/>
                    </a:lnTo>
                    <a:lnTo>
                      <a:pt x="220" y="0"/>
                    </a:lnTo>
                    <a:lnTo>
                      <a:pt x="240" y="4"/>
                    </a:lnTo>
                    <a:lnTo>
                      <a:pt x="246" y="7"/>
                    </a:lnTo>
                    <a:lnTo>
                      <a:pt x="265" y="16"/>
                    </a:lnTo>
                    <a:lnTo>
                      <a:pt x="275" y="25"/>
                    </a:lnTo>
                    <a:lnTo>
                      <a:pt x="284" y="37"/>
                    </a:lnTo>
                    <a:lnTo>
                      <a:pt x="287" y="58"/>
                    </a:lnTo>
                    <a:lnTo>
                      <a:pt x="280" y="80"/>
                    </a:lnTo>
                    <a:lnTo>
                      <a:pt x="269" y="101"/>
                    </a:lnTo>
                    <a:lnTo>
                      <a:pt x="261" y="132"/>
                    </a:lnTo>
                    <a:lnTo>
                      <a:pt x="271" y="157"/>
                    </a:lnTo>
                    <a:lnTo>
                      <a:pt x="286" y="171"/>
                    </a:lnTo>
                    <a:lnTo>
                      <a:pt x="305" y="181"/>
                    </a:lnTo>
                    <a:lnTo>
                      <a:pt x="326" y="185"/>
                    </a:lnTo>
                    <a:lnTo>
                      <a:pt x="337" y="186"/>
                    </a:lnTo>
                    <a:lnTo>
                      <a:pt x="360" y="188"/>
                    </a:lnTo>
                    <a:lnTo>
                      <a:pt x="395" y="190"/>
                    </a:lnTo>
                    <a:lnTo>
                      <a:pt x="417" y="208"/>
                    </a:lnTo>
                    <a:lnTo>
                      <a:pt x="425" y="246"/>
                    </a:lnTo>
                    <a:lnTo>
                      <a:pt x="412" y="300"/>
                    </a:lnTo>
                    <a:lnTo>
                      <a:pt x="400" y="329"/>
                    </a:lnTo>
                    <a:lnTo>
                      <a:pt x="393" y="334"/>
                    </a:lnTo>
                    <a:lnTo>
                      <a:pt x="377" y="339"/>
                    </a:lnTo>
                    <a:lnTo>
                      <a:pt x="362" y="338"/>
                    </a:lnTo>
                    <a:lnTo>
                      <a:pt x="338" y="331"/>
                    </a:lnTo>
                    <a:lnTo>
                      <a:pt x="329" y="327"/>
                    </a:lnTo>
                    <a:lnTo>
                      <a:pt x="313" y="322"/>
                    </a:lnTo>
                    <a:lnTo>
                      <a:pt x="297" y="317"/>
                    </a:lnTo>
                    <a:lnTo>
                      <a:pt x="280" y="315"/>
                    </a:lnTo>
                    <a:lnTo>
                      <a:pt x="260" y="324"/>
                    </a:lnTo>
                    <a:lnTo>
                      <a:pt x="246" y="340"/>
                    </a:lnTo>
                    <a:lnTo>
                      <a:pt x="131" y="340"/>
                    </a:lnTo>
                  </a:path>
                </a:pathLst>
              </a:custGeom>
              <a:grpFill/>
              <a:ln>
                <a:noFill/>
              </a:ln>
              <a:effectLst>
                <a:prstShdw prst="shdw17" dist="17961" dir="2700000">
                  <a:schemeClr val="bg1">
                    <a:gamma/>
                    <a:shade val="60000"/>
                    <a:invGamma/>
                  </a:schemeClr>
                </a:prst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a:p>
            </p:txBody>
          </p:sp>
        </p:grpSp>
      </p:grpSp>
      <p:sp>
        <p:nvSpPr>
          <p:cNvPr id="2" name="Title Placeholder 1"/>
          <p:cNvSpPr>
            <a:spLocks noGrp="1"/>
          </p:cNvSpPr>
          <p:nvPr>
            <p:ph type="title"/>
          </p:nvPr>
        </p:nvSpPr>
        <p:spPr>
          <a:xfrm>
            <a:off x="1593436" y="177800"/>
            <a:ext cx="9782801" cy="1239837"/>
          </a:xfrm>
          <a:prstGeom prst="rect">
            <a:avLst/>
          </a:prstGeom>
        </p:spPr>
        <p:txBody>
          <a:bodyPr vert="horz" lIns="91440" tIns="45720" rIns="91440" bIns="45720" rtlCol="0" anchor="b">
            <a:normAutofit/>
            <a:scene3d>
              <a:camera prst="orthographicFront"/>
              <a:lightRig rig="threePt" dir="t"/>
            </a:scene3d>
            <a:sp3d extrusionH="57150">
              <a:bevelT w="38100" h="38100"/>
            </a:sp3d>
          </a:bodyPr>
          <a:lstStyle/>
          <a:p>
            <a:r>
              <a:rPr lang="en-US"/>
              <a:t>Click to edit Master title style</a:t>
            </a:r>
            <a:endParaRPr dirty="0"/>
          </a:p>
        </p:txBody>
      </p:sp>
      <p:sp>
        <p:nvSpPr>
          <p:cNvPr id="3" name="Text Placeholder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200" cap="all" baseline="0">
                <a:solidFill>
                  <a:schemeClr val="tx1"/>
                </a:solidFill>
              </a:defRPr>
            </a:lvl1pPr>
          </a:lstStyle>
          <a:p>
            <a:fld id="{5A4F0574-43A3-46A0-8870-1B2305CBE5B3}" type="datetime1">
              <a:rPr lang="en-US" smtClean="0"/>
              <a:pPr/>
              <a:t>4/17/2018</a:t>
            </a:fld>
            <a:endParaRPr lang="en-US" dirty="0"/>
          </a:p>
        </p:txBody>
      </p:sp>
      <p:sp>
        <p:nvSpPr>
          <p:cNvPr id="5" name="Footer Placeholder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200" cap="all" baseline="0">
                <a:solidFill>
                  <a:schemeClr val="tx1"/>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200" cap="all" baseline="0">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09233160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3600" b="1" kern="1200" cap="none" spc="0">
          <a:ln w="22225">
            <a:solidFill>
              <a:schemeClr val="tx2"/>
            </a:solidFill>
            <a:prstDash val="solid"/>
          </a:ln>
          <a:solidFill>
            <a:schemeClr val="tx2"/>
          </a:solidFill>
          <a:effectLst/>
          <a:latin typeface="+mj-lt"/>
          <a:ea typeface="+mj-ea"/>
          <a:cs typeface="+mj-cs"/>
        </a:defRPr>
      </a:lvl1pPr>
    </p:titleStyle>
    <p:body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guide id="3" pos="100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909202-67E0-4C20-93F9-CF31722D2C26}"/>
              </a:ext>
            </a:extLst>
          </p:cNvPr>
          <p:cNvPicPr>
            <a:picLocks noChangeAspect="1"/>
          </p:cNvPicPr>
          <p:nvPr/>
        </p:nvPicPr>
        <p:blipFill>
          <a:blip r:embed="rId2"/>
          <a:stretch>
            <a:fillRect/>
          </a:stretch>
        </p:blipFill>
        <p:spPr>
          <a:xfrm rot="1787309">
            <a:off x="-742538" y="1023077"/>
            <a:ext cx="5842914" cy="3888489"/>
          </a:xfrm>
          <a:prstGeom prst="rect">
            <a:avLst/>
          </a:prstGeom>
        </p:spPr>
      </p:pic>
      <p:sp>
        <p:nvSpPr>
          <p:cNvPr id="3" name="Title 2"/>
          <p:cNvSpPr>
            <a:spLocks noGrp="1"/>
          </p:cNvSpPr>
          <p:nvPr>
            <p:ph type="ctrTitle"/>
          </p:nvPr>
        </p:nvSpPr>
        <p:spPr>
          <a:xfrm>
            <a:off x="4150196" y="908720"/>
            <a:ext cx="8329031" cy="2680127"/>
          </a:xfrm>
        </p:spPr>
        <p:txBody>
          <a:bodyPr/>
          <a:lstStyle/>
          <a:p>
            <a:r>
              <a:rPr lang="en-US" dirty="0"/>
              <a:t>Tri-Cities Children’s Charter Of Rights</a:t>
            </a:r>
          </a:p>
        </p:txBody>
      </p:sp>
      <p:sp>
        <p:nvSpPr>
          <p:cNvPr id="2" name="Subtitle 1"/>
          <p:cNvSpPr>
            <a:spLocks noGrp="1"/>
          </p:cNvSpPr>
          <p:nvPr>
            <p:ph type="subTitle" idx="1"/>
          </p:nvPr>
        </p:nvSpPr>
        <p:spPr>
          <a:xfrm>
            <a:off x="4179710" y="3695355"/>
            <a:ext cx="7516442" cy="1116085"/>
          </a:xfrm>
        </p:spPr>
        <p:txBody>
          <a:bodyPr>
            <a:normAutofit/>
          </a:bodyPr>
          <a:lstStyle/>
          <a:p>
            <a:r>
              <a:rPr lang="en-CA" sz="2800" i="1" dirty="0"/>
              <a:t>Working together across the multiple sectors to afford children their rights</a:t>
            </a:r>
            <a:endParaRPr lang="en-US" sz="2800" i="1" dirty="0"/>
          </a:p>
        </p:txBody>
      </p:sp>
      <p:sp>
        <p:nvSpPr>
          <p:cNvPr id="4" name="TextBox 3">
            <a:extLst>
              <a:ext uri="{FF2B5EF4-FFF2-40B4-BE49-F238E27FC236}">
                <a16:creationId xmlns:a16="http://schemas.microsoft.com/office/drawing/2014/main" id="{EA1B9875-6144-42A4-ACE8-E1257307E836}"/>
              </a:ext>
            </a:extLst>
          </p:cNvPr>
          <p:cNvSpPr txBox="1"/>
          <p:nvPr/>
        </p:nvSpPr>
        <p:spPr>
          <a:xfrm>
            <a:off x="4870276" y="5783103"/>
            <a:ext cx="5184576" cy="480131"/>
          </a:xfrm>
          <a:prstGeom prst="rect">
            <a:avLst/>
          </a:prstGeom>
          <a:noFill/>
        </p:spPr>
        <p:txBody>
          <a:bodyPr wrap="square" rtlCol="0">
            <a:spAutoFit/>
          </a:bodyPr>
          <a:lstStyle/>
          <a:p>
            <a:pPr>
              <a:lnSpc>
                <a:spcPct val="90000"/>
              </a:lnSpc>
            </a:pPr>
            <a:r>
              <a:rPr lang="en-CA" sz="2800" b="1" dirty="0"/>
              <a:t>#</a:t>
            </a:r>
            <a:r>
              <a:rPr lang="en-CA" sz="2800" dirty="0"/>
              <a:t>TRICITIESCHILDRIGHTS</a:t>
            </a:r>
          </a:p>
        </p:txBody>
      </p:sp>
    </p:spTree>
    <p:extLst>
      <p:ext uri="{BB962C8B-B14F-4D97-AF65-F5344CB8AC3E}">
        <p14:creationId xmlns:p14="http://schemas.microsoft.com/office/powerpoint/2010/main" val="2589818897"/>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7534572" y="881861"/>
            <a:ext cx="4356960" cy="604664"/>
          </a:xfrm>
        </p:spPr>
        <p:txBody>
          <a:bodyPr>
            <a:normAutofit/>
          </a:bodyPr>
          <a:lstStyle/>
          <a:p>
            <a:pPr marL="0" indent="0">
              <a:buNone/>
            </a:pPr>
            <a:r>
              <a:rPr lang="en-CA" sz="2400" dirty="0"/>
              <a:t>(4) How will we display it? </a:t>
            </a:r>
          </a:p>
        </p:txBody>
      </p:sp>
      <p:sp>
        <p:nvSpPr>
          <p:cNvPr id="6" name="Title 12">
            <a:extLst>
              <a:ext uri="{FF2B5EF4-FFF2-40B4-BE49-F238E27FC236}">
                <a16:creationId xmlns:a16="http://schemas.microsoft.com/office/drawing/2014/main" id="{C428C146-BD07-41DE-8F19-77A956D05850}"/>
              </a:ext>
            </a:extLst>
          </p:cNvPr>
          <p:cNvSpPr>
            <a:spLocks noGrp="1"/>
          </p:cNvSpPr>
          <p:nvPr>
            <p:ph type="title"/>
          </p:nvPr>
        </p:nvSpPr>
        <p:spPr>
          <a:xfrm>
            <a:off x="7377486" y="0"/>
            <a:ext cx="4777769" cy="742490"/>
          </a:xfrm>
        </p:spPr>
        <p:txBody>
          <a:bodyPr/>
          <a:lstStyle/>
          <a:p>
            <a:r>
              <a:rPr lang="en-CA" dirty="0"/>
              <a:t>Visioning Results</a:t>
            </a:r>
          </a:p>
        </p:txBody>
      </p:sp>
      <p:pic>
        <p:nvPicPr>
          <p:cNvPr id="10" name="Picture 9">
            <a:extLst>
              <a:ext uri="{FF2B5EF4-FFF2-40B4-BE49-F238E27FC236}">
                <a16:creationId xmlns:a16="http://schemas.microsoft.com/office/drawing/2014/main" id="{B5BEBBC2-188C-4E6F-8FAA-F66BEC9B81E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205980" y="150730"/>
            <a:ext cx="7416824" cy="6707270"/>
          </a:xfrm>
          <a:prstGeom prst="rect">
            <a:avLst/>
          </a:prstGeom>
        </p:spPr>
      </p:pic>
    </p:spTree>
    <p:extLst>
      <p:ext uri="{BB962C8B-B14F-4D97-AF65-F5344CB8AC3E}">
        <p14:creationId xmlns:p14="http://schemas.microsoft.com/office/powerpoint/2010/main" val="4090501375"/>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422004" y="1204862"/>
            <a:ext cx="4356960" cy="604664"/>
          </a:xfrm>
        </p:spPr>
        <p:txBody>
          <a:bodyPr>
            <a:normAutofit fontScale="92500" lnSpcReduction="20000"/>
          </a:bodyPr>
          <a:lstStyle/>
          <a:p>
            <a:pPr marL="0" indent="0">
              <a:buNone/>
            </a:pPr>
            <a:r>
              <a:rPr lang="en-CA" sz="2400" dirty="0"/>
              <a:t>(5) Who needs to get on board?</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4777769" cy="742490"/>
          </a:xfrm>
        </p:spPr>
        <p:txBody>
          <a:bodyPr/>
          <a:lstStyle/>
          <a:p>
            <a:r>
              <a:rPr lang="en-CA" dirty="0"/>
              <a:t>Visioning Results</a:t>
            </a:r>
          </a:p>
        </p:txBody>
      </p:sp>
      <p:pic>
        <p:nvPicPr>
          <p:cNvPr id="8" name="Picture 7">
            <a:extLst>
              <a:ext uri="{FF2B5EF4-FFF2-40B4-BE49-F238E27FC236}">
                <a16:creationId xmlns:a16="http://schemas.microsoft.com/office/drawing/2014/main" id="{A758CB11-8D7E-4AF1-BD17-563423293BAE}"/>
              </a:ext>
            </a:extLst>
          </p:cNvPr>
          <p:cNvPicPr>
            <a:picLocks noChangeAspect="1"/>
          </p:cNvPicPr>
          <p:nvPr/>
        </p:nvPicPr>
        <p:blipFill>
          <a:blip r:embed="rId2"/>
          <a:stretch>
            <a:fillRect/>
          </a:stretch>
        </p:blipFill>
        <p:spPr>
          <a:xfrm>
            <a:off x="3070076" y="933822"/>
            <a:ext cx="6912768" cy="5611543"/>
          </a:xfrm>
          <a:prstGeom prst="rect">
            <a:avLst/>
          </a:prstGeom>
        </p:spPr>
      </p:pic>
    </p:spTree>
    <p:extLst>
      <p:ext uri="{BB962C8B-B14F-4D97-AF65-F5344CB8AC3E}">
        <p14:creationId xmlns:p14="http://schemas.microsoft.com/office/powerpoint/2010/main" val="3191361737"/>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4752528" cy="2376264"/>
          </a:xfrm>
        </p:spPr>
        <p:txBody>
          <a:bodyPr>
            <a:normAutofit lnSpcReduction="10000"/>
          </a:bodyPr>
          <a:lstStyle/>
          <a:p>
            <a:pPr marL="0" indent="0">
              <a:buNone/>
            </a:pPr>
            <a:r>
              <a:rPr lang="en-CA" sz="2400" dirty="0"/>
              <a:t>From July 2014 to November 2014, a series of planning meetings were held with School District 43 students and community organizations to create the first ever Tri-Cities Kids Conference. </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7200800" cy="742490"/>
          </a:xfrm>
        </p:spPr>
        <p:txBody>
          <a:bodyPr>
            <a:normAutofit fontScale="90000"/>
          </a:bodyPr>
          <a:lstStyle/>
          <a:p>
            <a:r>
              <a:rPr lang="en-CA" dirty="0"/>
              <a:t>Kids Conference Planning,  2014</a:t>
            </a:r>
          </a:p>
        </p:txBody>
      </p:sp>
      <p:pic>
        <p:nvPicPr>
          <p:cNvPr id="4" name="Picture 3">
            <a:extLst>
              <a:ext uri="{FF2B5EF4-FFF2-40B4-BE49-F238E27FC236}">
                <a16:creationId xmlns:a16="http://schemas.microsoft.com/office/drawing/2014/main" id="{E3875663-7747-4869-87E4-077D0CFE9D7D}"/>
              </a:ext>
            </a:extLst>
          </p:cNvPr>
          <p:cNvPicPr>
            <a:picLocks noChangeAspect="1"/>
          </p:cNvPicPr>
          <p:nvPr/>
        </p:nvPicPr>
        <p:blipFill>
          <a:blip r:embed="rId2"/>
          <a:stretch>
            <a:fillRect/>
          </a:stretch>
        </p:blipFill>
        <p:spPr>
          <a:xfrm>
            <a:off x="7246540" y="949238"/>
            <a:ext cx="3816424" cy="2529016"/>
          </a:xfrm>
          <a:prstGeom prst="roundRect">
            <a:avLst/>
          </a:prstGeom>
          <a:scene3d>
            <a:camera prst="orthographicFront"/>
            <a:lightRig rig="threePt" dir="t"/>
          </a:scene3d>
          <a:sp3d extrusionH="88900">
            <a:bevelT w="101600" h="82550"/>
            <a:bevelB w="101600" h="82550"/>
          </a:sp3d>
        </p:spPr>
      </p:pic>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lnSpcReduction="10000"/>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r>
              <a:rPr lang="en-CA" sz="2400" dirty="0"/>
              <a:t>The conference was in celebration of the 25th anniversary of the United Nations Convention on the Rights of the Child. The theme of the conference was "Pass It On! Be A Rights Champion".</a:t>
            </a:r>
          </a:p>
        </p:txBody>
      </p:sp>
      <p:pic>
        <p:nvPicPr>
          <p:cNvPr id="9" name="Picture 8">
            <a:extLst>
              <a:ext uri="{FF2B5EF4-FFF2-40B4-BE49-F238E27FC236}">
                <a16:creationId xmlns:a16="http://schemas.microsoft.com/office/drawing/2014/main" id="{7658EC3F-8C22-4538-973F-67245312DB67}"/>
              </a:ext>
            </a:extLst>
          </p:cNvPr>
          <p:cNvPicPr>
            <a:picLocks noChangeAspect="1"/>
          </p:cNvPicPr>
          <p:nvPr/>
        </p:nvPicPr>
        <p:blipFill>
          <a:blip r:embed="rId3"/>
          <a:stretch>
            <a:fillRect/>
          </a:stretch>
        </p:blipFill>
        <p:spPr>
          <a:xfrm>
            <a:off x="2167949" y="3501008"/>
            <a:ext cx="4129232" cy="2736304"/>
          </a:xfrm>
          <a:prstGeom prst="round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3842835935"/>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750"/>
                            </p:stCondLst>
                            <p:childTnLst>
                              <p:par>
                                <p:cTn id="8" presetID="1" presetClass="entr" presetSubtype="0" fill="hold" nodeType="afterEffect">
                                  <p:stCondLst>
                                    <p:cond delay="75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nodeType="afterEffect">
                                  <p:stCondLst>
                                    <p:cond delay="500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500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9523618" cy="1512168"/>
          </a:xfrm>
        </p:spPr>
        <p:txBody>
          <a:bodyPr>
            <a:normAutofit/>
          </a:bodyPr>
          <a:lstStyle/>
          <a:p>
            <a:pPr marL="0" indent="0">
              <a:buNone/>
            </a:pPr>
            <a:r>
              <a:rPr lang="en-CA" sz="2400" dirty="0"/>
              <a:t>Organizations working with children 0-12 years of age in the Tri-Cities were invited to participate in workshops facilitated by our partners, </a:t>
            </a:r>
            <a:r>
              <a:rPr lang="en-CA" sz="2400" dirty="0" err="1"/>
              <a:t>Equitas</a:t>
            </a:r>
            <a:r>
              <a:rPr lang="en-CA" sz="2400" dirty="0"/>
              <a:t>-International Centre for Human Rights Education and Society for Children and Youth of BC. </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fontScale="90000"/>
          </a:bodyPr>
          <a:lstStyle/>
          <a:p>
            <a:r>
              <a:rPr lang="en-CA" dirty="0"/>
              <a:t>Child Rights Training Day, September 2014</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5" name="Picture 4">
            <a:extLst>
              <a:ext uri="{FF2B5EF4-FFF2-40B4-BE49-F238E27FC236}">
                <a16:creationId xmlns:a16="http://schemas.microsoft.com/office/drawing/2014/main" id="{990241D3-B042-40B4-AD2A-8C2F44E8DD3B}"/>
              </a:ext>
            </a:extLst>
          </p:cNvPr>
          <p:cNvPicPr>
            <a:picLocks noChangeAspect="1"/>
          </p:cNvPicPr>
          <p:nvPr/>
        </p:nvPicPr>
        <p:blipFill>
          <a:blip r:embed="rId2"/>
          <a:stretch>
            <a:fillRect/>
          </a:stretch>
        </p:blipFill>
        <p:spPr>
          <a:xfrm>
            <a:off x="2133972" y="2890700"/>
            <a:ext cx="4605471" cy="3070314"/>
          </a:xfrm>
          <a:prstGeom prst="rect">
            <a:avLst/>
          </a:prstGeom>
          <a:scene3d>
            <a:camera prst="orthographicFront"/>
            <a:lightRig rig="threePt" dir="t"/>
          </a:scene3d>
          <a:sp3d extrusionH="88900">
            <a:bevelT w="101600" h="82550"/>
            <a:bevelB w="101600" h="82550"/>
          </a:sp3d>
        </p:spPr>
      </p:pic>
      <p:pic>
        <p:nvPicPr>
          <p:cNvPr id="10" name="Picture 9">
            <a:extLst>
              <a:ext uri="{FF2B5EF4-FFF2-40B4-BE49-F238E27FC236}">
                <a16:creationId xmlns:a16="http://schemas.microsoft.com/office/drawing/2014/main" id="{DC8AB8F4-95B0-4C72-A3ED-B1A75584CD0D}"/>
              </a:ext>
            </a:extLst>
          </p:cNvPr>
          <p:cNvPicPr>
            <a:picLocks noChangeAspect="1"/>
          </p:cNvPicPr>
          <p:nvPr/>
        </p:nvPicPr>
        <p:blipFill>
          <a:blip r:embed="rId3"/>
          <a:stretch>
            <a:fillRect/>
          </a:stretch>
        </p:blipFill>
        <p:spPr>
          <a:xfrm>
            <a:off x="6905062" y="2890699"/>
            <a:ext cx="4605473" cy="3070315"/>
          </a:xfrm>
          <a:prstGeom prst="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1773831906"/>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A7B736-87BB-4FE4-BDED-44CA5BD782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2" r="1"/>
          <a:stretch/>
        </p:blipFill>
        <p:spPr>
          <a:xfrm>
            <a:off x="2277988" y="2492896"/>
            <a:ext cx="8934601" cy="3960440"/>
          </a:xfrm>
          <a:prstGeom prst="roundRect">
            <a:avLst/>
          </a:prstGeom>
          <a:scene3d>
            <a:camera prst="orthographicFront"/>
            <a:lightRig rig="threePt" dir="t"/>
          </a:scene3d>
          <a:sp3d extrusionH="88900">
            <a:bevelT w="101600"/>
            <a:bevelB w="101600"/>
          </a:sp3d>
        </p:spPr>
      </p:pic>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9523618" cy="1512168"/>
          </a:xfrm>
        </p:spPr>
        <p:txBody>
          <a:bodyPr>
            <a:normAutofit/>
          </a:bodyPr>
          <a:lstStyle/>
          <a:p>
            <a:pPr marL="0" indent="0">
              <a:buNone/>
            </a:pPr>
            <a:r>
              <a:rPr lang="en-CA" sz="2400" dirty="0"/>
              <a:t>The 2014 Tri-Cities Kids Conference was a huge success! </a:t>
            </a:r>
          </a:p>
          <a:p>
            <a:pPr marL="0" indent="0">
              <a:buNone/>
            </a:pPr>
            <a:r>
              <a:rPr lang="en-CA" sz="2400" dirty="0"/>
              <a:t>Participants at this high energy conference learned a lot about child rights and returned to their school as "Rights Champions". </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Tri-Cities Kids Conference, 2014</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spTree>
    <p:extLst>
      <p:ext uri="{BB962C8B-B14F-4D97-AF65-F5344CB8AC3E}">
        <p14:creationId xmlns:p14="http://schemas.microsoft.com/office/powerpoint/2010/main" val="1440916347"/>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9523618" cy="1082910"/>
          </a:xfrm>
        </p:spPr>
        <p:txBody>
          <a:bodyPr>
            <a:normAutofit/>
          </a:bodyPr>
          <a:lstStyle/>
          <a:p>
            <a:pPr marL="0" indent="0">
              <a:buNone/>
            </a:pPr>
            <a:r>
              <a:rPr lang="en-CA" sz="2400" dirty="0"/>
              <a:t>Between November 2014 and March 2015, we collected the thoughts and ideas of children ages 2-12 living in the Tri-Cities.  </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Gathering Children's Voices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10" name="Picture 9">
            <a:extLst>
              <a:ext uri="{FF2B5EF4-FFF2-40B4-BE49-F238E27FC236}">
                <a16:creationId xmlns:a16="http://schemas.microsoft.com/office/drawing/2014/main" id="{D9BFD973-559B-4360-B460-7A9EC4745117}"/>
              </a:ext>
            </a:extLst>
          </p:cNvPr>
          <p:cNvPicPr>
            <a:picLocks noChangeAspect="1"/>
          </p:cNvPicPr>
          <p:nvPr/>
        </p:nvPicPr>
        <p:blipFill>
          <a:blip r:embed="rId2"/>
          <a:stretch>
            <a:fillRect/>
          </a:stretch>
        </p:blipFill>
        <p:spPr>
          <a:xfrm rot="19793418">
            <a:off x="2287422" y="2388485"/>
            <a:ext cx="3866461" cy="3668960"/>
          </a:xfrm>
          <a:prstGeom prst="flowChartConnector">
            <a:avLst/>
          </a:prstGeom>
          <a:effectLst>
            <a:glow rad="228600">
              <a:schemeClr val="accent5">
                <a:satMod val="175000"/>
                <a:alpha val="40000"/>
              </a:schemeClr>
            </a:glow>
            <a:reflection blurRad="6350" stA="50000" endA="295" endPos="92000" dist="101600" dir="5400000" sy="-100000" algn="bl" rotWithShape="0"/>
          </a:effectLst>
        </p:spPr>
      </p:pic>
      <p:pic>
        <p:nvPicPr>
          <p:cNvPr id="14" name="Picture 13">
            <a:extLst>
              <a:ext uri="{FF2B5EF4-FFF2-40B4-BE49-F238E27FC236}">
                <a16:creationId xmlns:a16="http://schemas.microsoft.com/office/drawing/2014/main" id="{91AD9E90-FEB3-4B80-A52E-65354B7626A0}"/>
              </a:ext>
            </a:extLst>
          </p:cNvPr>
          <p:cNvPicPr>
            <a:picLocks noChangeAspect="1"/>
          </p:cNvPicPr>
          <p:nvPr/>
        </p:nvPicPr>
        <p:blipFill>
          <a:blip r:embed="rId3"/>
          <a:stretch>
            <a:fillRect/>
          </a:stretch>
        </p:blipFill>
        <p:spPr>
          <a:xfrm>
            <a:off x="8510749" y="2492896"/>
            <a:ext cx="2664296" cy="2425254"/>
          </a:xfrm>
          <a:prstGeom prst="flowChartConnector">
            <a:avLst/>
          </a:prstGeom>
          <a:effectLst>
            <a:glow rad="228600">
              <a:schemeClr val="accent5">
                <a:satMod val="175000"/>
                <a:alpha val="40000"/>
              </a:schemeClr>
            </a:glow>
            <a:reflection blurRad="6350" stA="50000" endA="300" endPos="55500" dist="50800" dir="5400000" sy="-100000" algn="bl" rotWithShape="0"/>
          </a:effectLst>
        </p:spPr>
      </p:pic>
      <p:pic>
        <p:nvPicPr>
          <p:cNvPr id="16" name="Picture 15">
            <a:extLst>
              <a:ext uri="{FF2B5EF4-FFF2-40B4-BE49-F238E27FC236}">
                <a16:creationId xmlns:a16="http://schemas.microsoft.com/office/drawing/2014/main" id="{B73E7CF1-5635-4582-8D51-FE19CA8A664D}"/>
              </a:ext>
            </a:extLst>
          </p:cNvPr>
          <p:cNvPicPr>
            <a:picLocks noChangeAspect="1"/>
          </p:cNvPicPr>
          <p:nvPr/>
        </p:nvPicPr>
        <p:blipFill>
          <a:blip r:embed="rId4"/>
          <a:stretch>
            <a:fillRect/>
          </a:stretch>
        </p:blipFill>
        <p:spPr>
          <a:xfrm>
            <a:off x="6496748" y="4298726"/>
            <a:ext cx="1825800" cy="1569468"/>
          </a:xfrm>
          <a:prstGeom prst="flowChartConnector">
            <a:avLst/>
          </a:prstGeom>
          <a:effectLst>
            <a:glow rad="228600">
              <a:schemeClr val="accent5">
                <a:satMod val="175000"/>
                <a:alpha val="40000"/>
              </a:schemeClr>
            </a:glow>
            <a:reflection blurRad="6350" stA="50000" endA="300" endPos="38500" dist="50800" dir="5400000" sy="-100000" algn="bl" rotWithShape="0"/>
          </a:effectLst>
        </p:spPr>
      </p:pic>
      <p:pic>
        <p:nvPicPr>
          <p:cNvPr id="18" name="Picture 17">
            <a:extLst>
              <a:ext uri="{FF2B5EF4-FFF2-40B4-BE49-F238E27FC236}">
                <a16:creationId xmlns:a16="http://schemas.microsoft.com/office/drawing/2014/main" id="{9C057FF2-BB27-411F-8C2E-2F6E77817349}"/>
              </a:ext>
            </a:extLst>
          </p:cNvPr>
          <p:cNvPicPr>
            <a:picLocks noChangeAspect="1"/>
          </p:cNvPicPr>
          <p:nvPr/>
        </p:nvPicPr>
        <p:blipFill>
          <a:blip r:embed="rId5"/>
          <a:stretch>
            <a:fillRect/>
          </a:stretch>
        </p:blipFill>
        <p:spPr>
          <a:xfrm>
            <a:off x="6783694" y="2308150"/>
            <a:ext cx="1221109" cy="1031564"/>
          </a:xfrm>
          <a:prstGeom prst="flowChartConnector">
            <a:avLst/>
          </a:prstGeom>
          <a:effectLst>
            <a:glow rad="228600">
              <a:schemeClr val="accent5">
                <a:satMod val="175000"/>
                <a:alpha val="40000"/>
              </a:schemeClr>
            </a:glow>
            <a:reflection blurRad="6350" stA="50000" endA="300" endPos="38500" dist="50800" dir="5400000" sy="-100000" algn="bl" rotWithShape="0"/>
          </a:effectLst>
        </p:spPr>
      </p:pic>
    </p:spTree>
    <p:extLst>
      <p:ext uri="{BB962C8B-B14F-4D97-AF65-F5344CB8AC3E}">
        <p14:creationId xmlns:p14="http://schemas.microsoft.com/office/powerpoint/2010/main" val="1624754323"/>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par>
                                <p:cTn id="21" presetID="26" presetClass="entr" presetSubtype="0" fill="hold" nodeType="withEffect">
                                  <p:stCondLst>
                                    <p:cond delay="100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80">
                                          <p:stCondLst>
                                            <p:cond delay="0"/>
                                          </p:stCondLst>
                                        </p:cTn>
                                        <p:tgtEl>
                                          <p:spTgt spid="16"/>
                                        </p:tgtEl>
                                      </p:cBhvr>
                                    </p:animEffect>
                                    <p:anim calcmode="lin" valueType="num">
                                      <p:cBhvr>
                                        <p:cTn id="4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5" dur="26">
                                          <p:stCondLst>
                                            <p:cond delay="650"/>
                                          </p:stCondLst>
                                        </p:cTn>
                                        <p:tgtEl>
                                          <p:spTgt spid="16"/>
                                        </p:tgtEl>
                                      </p:cBhvr>
                                      <p:to x="100000" y="60000"/>
                                    </p:animScale>
                                    <p:animScale>
                                      <p:cBhvr>
                                        <p:cTn id="46" dur="166" decel="50000">
                                          <p:stCondLst>
                                            <p:cond delay="676"/>
                                          </p:stCondLst>
                                        </p:cTn>
                                        <p:tgtEl>
                                          <p:spTgt spid="16"/>
                                        </p:tgtEl>
                                      </p:cBhvr>
                                      <p:to x="100000" y="100000"/>
                                    </p:animScale>
                                    <p:animScale>
                                      <p:cBhvr>
                                        <p:cTn id="47" dur="26">
                                          <p:stCondLst>
                                            <p:cond delay="1312"/>
                                          </p:stCondLst>
                                        </p:cTn>
                                        <p:tgtEl>
                                          <p:spTgt spid="16"/>
                                        </p:tgtEl>
                                      </p:cBhvr>
                                      <p:to x="100000" y="80000"/>
                                    </p:animScale>
                                    <p:animScale>
                                      <p:cBhvr>
                                        <p:cTn id="48" dur="166" decel="50000">
                                          <p:stCondLst>
                                            <p:cond delay="1338"/>
                                          </p:stCondLst>
                                        </p:cTn>
                                        <p:tgtEl>
                                          <p:spTgt spid="16"/>
                                        </p:tgtEl>
                                      </p:cBhvr>
                                      <p:to x="100000" y="100000"/>
                                    </p:animScale>
                                    <p:animScale>
                                      <p:cBhvr>
                                        <p:cTn id="49" dur="26">
                                          <p:stCondLst>
                                            <p:cond delay="1642"/>
                                          </p:stCondLst>
                                        </p:cTn>
                                        <p:tgtEl>
                                          <p:spTgt spid="16"/>
                                        </p:tgtEl>
                                      </p:cBhvr>
                                      <p:to x="100000" y="90000"/>
                                    </p:animScale>
                                    <p:animScale>
                                      <p:cBhvr>
                                        <p:cTn id="50" dur="166" decel="50000">
                                          <p:stCondLst>
                                            <p:cond delay="1668"/>
                                          </p:stCondLst>
                                        </p:cTn>
                                        <p:tgtEl>
                                          <p:spTgt spid="16"/>
                                        </p:tgtEl>
                                      </p:cBhvr>
                                      <p:to x="100000" y="100000"/>
                                    </p:animScale>
                                    <p:animScale>
                                      <p:cBhvr>
                                        <p:cTn id="51" dur="26">
                                          <p:stCondLst>
                                            <p:cond delay="1808"/>
                                          </p:stCondLst>
                                        </p:cTn>
                                        <p:tgtEl>
                                          <p:spTgt spid="16"/>
                                        </p:tgtEl>
                                      </p:cBhvr>
                                      <p:to x="100000" y="95000"/>
                                    </p:animScale>
                                    <p:animScale>
                                      <p:cBhvr>
                                        <p:cTn id="52" dur="166" decel="50000">
                                          <p:stCondLst>
                                            <p:cond delay="1834"/>
                                          </p:stCondLst>
                                        </p:cTn>
                                        <p:tgtEl>
                                          <p:spTgt spid="16"/>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80">
                                          <p:stCondLst>
                                            <p:cond delay="0"/>
                                          </p:stCondLst>
                                        </p:cTn>
                                        <p:tgtEl>
                                          <p:spTgt spid="18"/>
                                        </p:tgtEl>
                                      </p:cBhvr>
                                    </p:animEffect>
                                    <p:anim calcmode="lin" valueType="num">
                                      <p:cBhvr>
                                        <p:cTn id="5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1" dur="26">
                                          <p:stCondLst>
                                            <p:cond delay="650"/>
                                          </p:stCondLst>
                                        </p:cTn>
                                        <p:tgtEl>
                                          <p:spTgt spid="18"/>
                                        </p:tgtEl>
                                      </p:cBhvr>
                                      <p:to x="100000" y="60000"/>
                                    </p:animScale>
                                    <p:animScale>
                                      <p:cBhvr>
                                        <p:cTn id="62" dur="166" decel="50000">
                                          <p:stCondLst>
                                            <p:cond delay="676"/>
                                          </p:stCondLst>
                                        </p:cTn>
                                        <p:tgtEl>
                                          <p:spTgt spid="18"/>
                                        </p:tgtEl>
                                      </p:cBhvr>
                                      <p:to x="100000" y="100000"/>
                                    </p:animScale>
                                    <p:animScale>
                                      <p:cBhvr>
                                        <p:cTn id="63" dur="26">
                                          <p:stCondLst>
                                            <p:cond delay="1312"/>
                                          </p:stCondLst>
                                        </p:cTn>
                                        <p:tgtEl>
                                          <p:spTgt spid="18"/>
                                        </p:tgtEl>
                                      </p:cBhvr>
                                      <p:to x="100000" y="80000"/>
                                    </p:animScale>
                                    <p:animScale>
                                      <p:cBhvr>
                                        <p:cTn id="64" dur="166" decel="50000">
                                          <p:stCondLst>
                                            <p:cond delay="1338"/>
                                          </p:stCondLst>
                                        </p:cTn>
                                        <p:tgtEl>
                                          <p:spTgt spid="18"/>
                                        </p:tgtEl>
                                      </p:cBhvr>
                                      <p:to x="100000" y="100000"/>
                                    </p:animScale>
                                    <p:animScale>
                                      <p:cBhvr>
                                        <p:cTn id="65" dur="26">
                                          <p:stCondLst>
                                            <p:cond delay="1642"/>
                                          </p:stCondLst>
                                        </p:cTn>
                                        <p:tgtEl>
                                          <p:spTgt spid="18"/>
                                        </p:tgtEl>
                                      </p:cBhvr>
                                      <p:to x="100000" y="90000"/>
                                    </p:animScale>
                                    <p:animScale>
                                      <p:cBhvr>
                                        <p:cTn id="66" dur="166" decel="50000">
                                          <p:stCondLst>
                                            <p:cond delay="1668"/>
                                          </p:stCondLst>
                                        </p:cTn>
                                        <p:tgtEl>
                                          <p:spTgt spid="18"/>
                                        </p:tgtEl>
                                      </p:cBhvr>
                                      <p:to x="100000" y="100000"/>
                                    </p:animScale>
                                    <p:animScale>
                                      <p:cBhvr>
                                        <p:cTn id="67" dur="26">
                                          <p:stCondLst>
                                            <p:cond delay="1808"/>
                                          </p:stCondLst>
                                        </p:cTn>
                                        <p:tgtEl>
                                          <p:spTgt spid="18"/>
                                        </p:tgtEl>
                                      </p:cBhvr>
                                      <p:to x="100000" y="95000"/>
                                    </p:animScale>
                                    <p:animScale>
                                      <p:cBhvr>
                                        <p:cTn id="68"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7534572" y="2132855"/>
            <a:ext cx="4195026" cy="2962369"/>
          </a:xfrm>
        </p:spPr>
        <p:txBody>
          <a:bodyPr>
            <a:normAutofit/>
          </a:bodyPr>
          <a:lstStyle/>
          <a:p>
            <a:pPr marL="0" indent="0">
              <a:buNone/>
            </a:pPr>
            <a:endParaRPr lang="en-CA" sz="2400" dirty="0"/>
          </a:p>
          <a:p>
            <a:pPr>
              <a:buFont typeface="Wingdings" panose="05000000000000000000" pitchFamily="2" charset="2"/>
              <a:buChar char="§"/>
            </a:pPr>
            <a:r>
              <a:rPr lang="en-CA" sz="2400" dirty="0"/>
              <a:t>what they loved</a:t>
            </a:r>
          </a:p>
          <a:p>
            <a:pPr>
              <a:buFont typeface="Wingdings" panose="05000000000000000000" pitchFamily="2" charset="2"/>
              <a:buChar char="§"/>
            </a:pPr>
            <a:r>
              <a:rPr lang="en-CA" sz="2400" dirty="0"/>
              <a:t>what they wish could be different</a:t>
            </a:r>
          </a:p>
          <a:p>
            <a:pPr>
              <a:buFont typeface="Wingdings" panose="05000000000000000000" pitchFamily="2" charset="2"/>
              <a:buChar char="§"/>
            </a:pPr>
            <a:r>
              <a:rPr lang="en-CA" sz="2400" dirty="0"/>
              <a:t>what they wanted</a:t>
            </a:r>
          </a:p>
          <a:p>
            <a:pPr>
              <a:buFont typeface="Wingdings" panose="05000000000000000000" pitchFamily="2" charset="2"/>
              <a:buChar char="§"/>
            </a:pPr>
            <a:r>
              <a:rPr lang="en-CA" sz="2400" dirty="0"/>
              <a:t>what they needed</a:t>
            </a:r>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Gathering Children's Voices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4" name="Picture 3">
            <a:extLst>
              <a:ext uri="{FF2B5EF4-FFF2-40B4-BE49-F238E27FC236}">
                <a16:creationId xmlns:a16="http://schemas.microsoft.com/office/drawing/2014/main" id="{D2E8BE42-2A5C-464E-85EB-06131A6233BC}"/>
              </a:ext>
            </a:extLst>
          </p:cNvPr>
          <p:cNvPicPr>
            <a:picLocks noChangeAspect="1"/>
          </p:cNvPicPr>
          <p:nvPr/>
        </p:nvPicPr>
        <p:blipFill>
          <a:blip r:embed="rId2"/>
          <a:stretch>
            <a:fillRect/>
          </a:stretch>
        </p:blipFill>
        <p:spPr>
          <a:xfrm rot="20723884">
            <a:off x="2729732" y="1507566"/>
            <a:ext cx="3487132" cy="4668108"/>
          </a:xfrm>
          <a:prstGeom prst="roundRect">
            <a:avLst/>
          </a:prstGeom>
          <a:scene3d>
            <a:camera prst="orthographicFront"/>
            <a:lightRig rig="threePt" dir="t"/>
          </a:scene3d>
          <a:sp3d extrusionH="88900">
            <a:bevelT w="101600"/>
            <a:bevelB w="101600"/>
          </a:sp3d>
        </p:spPr>
      </p:pic>
      <p:sp>
        <p:nvSpPr>
          <p:cNvPr id="15" name="Rectangle 14">
            <a:extLst>
              <a:ext uri="{FF2B5EF4-FFF2-40B4-BE49-F238E27FC236}">
                <a16:creationId xmlns:a16="http://schemas.microsoft.com/office/drawing/2014/main" id="{DBC37088-46C9-4611-8C33-2D2FADD96E89}"/>
              </a:ext>
            </a:extLst>
          </p:cNvPr>
          <p:cNvSpPr/>
          <p:nvPr/>
        </p:nvSpPr>
        <p:spPr>
          <a:xfrm>
            <a:off x="7462564" y="1740930"/>
            <a:ext cx="3060453" cy="461665"/>
          </a:xfrm>
          <a:prstGeom prst="rect">
            <a:avLst/>
          </a:prstGeom>
        </p:spPr>
        <p:txBody>
          <a:bodyPr wrap="none">
            <a:spAutoFit/>
          </a:bodyPr>
          <a:lstStyle/>
          <a:p>
            <a:r>
              <a:rPr lang="en-CA" sz="2400" dirty="0"/>
              <a:t>They shared about:</a:t>
            </a:r>
          </a:p>
        </p:txBody>
      </p:sp>
    </p:spTree>
    <p:extLst>
      <p:ext uri="{BB962C8B-B14F-4D97-AF65-F5344CB8AC3E}">
        <p14:creationId xmlns:p14="http://schemas.microsoft.com/office/powerpoint/2010/main" val="2225647835"/>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1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6000"/>
                            </p:stCondLst>
                            <p:childTnLst>
                              <p:par>
                                <p:cTn id="17" presetID="10" presetClass="entr" presetSubtype="0" fill="hold" grpId="0" nodeType="afterEffect">
                                  <p:stCondLst>
                                    <p:cond delay="1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8000"/>
                            </p:stCondLst>
                            <p:childTnLst>
                              <p:par>
                                <p:cTn id="21" presetID="1" presetClass="entr" presetSubtype="0" fill="hold" nodeType="afterEffect">
                                  <p:stCondLst>
                                    <p:cond delay="0"/>
                                  </p:stCondLst>
                                  <p:childTnLst>
                                    <p:set>
                                      <p:cBhvr>
                                        <p:cTn id="22" dur="1" fill="hold">
                                          <p:stCondLst>
                                            <p:cond delay="1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3744416" cy="2304256"/>
          </a:xfrm>
        </p:spPr>
        <p:txBody>
          <a:bodyPr>
            <a:normAutofit lnSpcReduction="10000"/>
          </a:bodyPr>
          <a:lstStyle/>
          <a:p>
            <a:pPr marL="0" indent="0">
              <a:buNone/>
            </a:pPr>
            <a:r>
              <a:rPr lang="en-CA" sz="2400" dirty="0"/>
              <a:t>From all the information collected, themes emerged that became the elements of the draft of the Tri-Cities Children's Charter of Rights.</a:t>
            </a:r>
          </a:p>
          <a:p>
            <a:pPr marL="0" indent="0">
              <a:buNone/>
            </a:pPr>
            <a:endParaRPr lang="en-CA" sz="2400" dirty="0"/>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9577064" cy="742490"/>
          </a:xfrm>
        </p:spPr>
        <p:txBody>
          <a:bodyPr>
            <a:normAutofit/>
          </a:bodyPr>
          <a:lstStyle/>
          <a:p>
            <a:r>
              <a:rPr lang="en-CA" dirty="0"/>
              <a:t>Creating the Rights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4" name="Picture 3">
            <a:extLst>
              <a:ext uri="{FF2B5EF4-FFF2-40B4-BE49-F238E27FC236}">
                <a16:creationId xmlns:a16="http://schemas.microsoft.com/office/drawing/2014/main" id="{EB880290-B0C1-4BB4-9EC9-99B146BF3B74}"/>
              </a:ext>
            </a:extLst>
          </p:cNvPr>
          <p:cNvPicPr>
            <a:picLocks noChangeAspect="1"/>
          </p:cNvPicPr>
          <p:nvPr/>
        </p:nvPicPr>
        <p:blipFill>
          <a:blip r:embed="rId2"/>
          <a:stretch>
            <a:fillRect/>
          </a:stretch>
        </p:blipFill>
        <p:spPr>
          <a:xfrm>
            <a:off x="7121086" y="1124744"/>
            <a:ext cx="3941878" cy="5103418"/>
          </a:xfrm>
          <a:prstGeom prst="rect">
            <a:avLst/>
          </a:prstGeom>
        </p:spPr>
      </p:pic>
      <p:sp>
        <p:nvSpPr>
          <p:cNvPr id="8" name="Content Placeholder 2">
            <a:extLst>
              <a:ext uri="{FF2B5EF4-FFF2-40B4-BE49-F238E27FC236}">
                <a16:creationId xmlns:a16="http://schemas.microsoft.com/office/drawing/2014/main" id="{D86B0E35-B1E8-402D-81BB-7001467F6E8B}"/>
              </a:ext>
            </a:extLst>
          </p:cNvPr>
          <p:cNvSpPr txBox="1">
            <a:spLocks/>
          </p:cNvSpPr>
          <p:nvPr/>
        </p:nvSpPr>
        <p:spPr>
          <a:xfrm>
            <a:off x="2133972" y="3691463"/>
            <a:ext cx="3744416" cy="2160240"/>
          </a:xfrm>
          <a:prstGeom prst="rect">
            <a:avLst/>
          </a:prstGeom>
        </p:spPr>
        <p:txBody>
          <a:bodyPr vert="horz" lIns="91440" tIns="45720" rIns="91440" bIns="45720" rtlCol="0">
            <a:normAutofit fontScale="92500" lnSpcReduction="20000"/>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r>
              <a:rPr lang="en-CA" sz="2600" dirty="0"/>
              <a:t>On May 21, 2015 the draft of the Tri-Cities Children's Charter of Rights was unveiled at the Tri-Cities Champions for Young Children Awards of Excellence Event. </a:t>
            </a:r>
          </a:p>
          <a:p>
            <a:pPr marL="0" indent="0">
              <a:buFont typeface="Euphemia" pitchFamily="34" charset="0"/>
              <a:buNone/>
            </a:pPr>
            <a:endParaRPr lang="en-CA" sz="2400" dirty="0"/>
          </a:p>
        </p:txBody>
      </p:sp>
    </p:spTree>
    <p:extLst>
      <p:ext uri="{BB962C8B-B14F-4D97-AF65-F5344CB8AC3E}">
        <p14:creationId xmlns:p14="http://schemas.microsoft.com/office/powerpoint/2010/main" val="2674357942"/>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4000"/>
                                  </p:stCondLst>
                                  <p:childTnLst>
                                    <p:set>
                                      <p:cBhvr>
                                        <p:cTn id="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205980" y="620688"/>
            <a:ext cx="8928992" cy="742490"/>
          </a:xfrm>
        </p:spPr>
        <p:txBody>
          <a:bodyPr>
            <a:normAutofit fontScale="90000"/>
          </a:bodyPr>
          <a:lstStyle/>
          <a:p>
            <a:r>
              <a:rPr lang="en-CA" dirty="0"/>
              <a:t>Signing of Tri-Cities Children's Accord &amp; Children's Charter</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sp>
        <p:nvSpPr>
          <p:cNvPr id="8" name="Content Placeholder 2">
            <a:extLst>
              <a:ext uri="{FF2B5EF4-FFF2-40B4-BE49-F238E27FC236}">
                <a16:creationId xmlns:a16="http://schemas.microsoft.com/office/drawing/2014/main" id="{4AFC66AE-8125-48FA-BA9B-1ACD560AFD73}"/>
              </a:ext>
            </a:extLst>
          </p:cNvPr>
          <p:cNvSpPr>
            <a:spLocks noGrp="1"/>
          </p:cNvSpPr>
          <p:nvPr>
            <p:ph idx="1"/>
          </p:nvPr>
        </p:nvSpPr>
        <p:spPr>
          <a:xfrm>
            <a:off x="2225758" y="1412776"/>
            <a:ext cx="9523618" cy="1584176"/>
          </a:xfrm>
        </p:spPr>
        <p:txBody>
          <a:bodyPr>
            <a:normAutofit/>
          </a:bodyPr>
          <a:lstStyle/>
          <a:p>
            <a:pPr marL="0" indent="0">
              <a:buNone/>
            </a:pPr>
            <a:r>
              <a:rPr lang="en-CA" sz="2400" dirty="0"/>
              <a:t>On May 12, 2016, the Tri-Cities Children's Accord (including the Tri-Cities Children's Charter of Rights) was signed in front of over 180 people at the 7th Annual Tri-Cities Champions for Young Children Awards of Excellence Event.</a:t>
            </a:r>
          </a:p>
        </p:txBody>
      </p:sp>
      <p:pic>
        <p:nvPicPr>
          <p:cNvPr id="5" name="Picture 4">
            <a:extLst>
              <a:ext uri="{FF2B5EF4-FFF2-40B4-BE49-F238E27FC236}">
                <a16:creationId xmlns:a16="http://schemas.microsoft.com/office/drawing/2014/main" id="{1AF3E6DA-07EE-4CFC-BD8D-2CB665B0CD1B}"/>
              </a:ext>
            </a:extLst>
          </p:cNvPr>
          <p:cNvPicPr>
            <a:picLocks noChangeAspect="1"/>
          </p:cNvPicPr>
          <p:nvPr/>
        </p:nvPicPr>
        <p:blipFill>
          <a:blip r:embed="rId2"/>
          <a:stretch>
            <a:fillRect/>
          </a:stretch>
        </p:blipFill>
        <p:spPr>
          <a:xfrm>
            <a:off x="3934172" y="2852936"/>
            <a:ext cx="5238328" cy="3743658"/>
          </a:xfrm>
          <a:prstGeom prst="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393573852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05289" y="3068960"/>
            <a:ext cx="2992037" cy="3362642"/>
          </a:xfrm>
        </p:spPr>
        <p:txBody>
          <a:bodyPr>
            <a:normAutofit/>
          </a:bodyPr>
          <a:lstStyle/>
          <a:p>
            <a:pPr marL="0" indent="0">
              <a:buNone/>
            </a:pPr>
            <a:r>
              <a:rPr lang="en-CA" sz="2400" dirty="0"/>
              <a:t>In 2017, parents, children aged 2 – 12 and our partners were surveyed to find out how well the 12 Rights were being addressed.</a:t>
            </a:r>
          </a:p>
          <a:p>
            <a:pPr marL="0" indent="0">
              <a:buNone/>
            </a:pPr>
            <a:endParaRPr lang="en-CA" sz="2400" dirty="0"/>
          </a:p>
          <a:p>
            <a:pPr marL="0" indent="0">
              <a:buNone/>
            </a:pPr>
            <a:endParaRPr lang="en-CA" sz="2400" dirty="0"/>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Addressing the Rights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5" name="Picture 4">
            <a:extLst>
              <a:ext uri="{FF2B5EF4-FFF2-40B4-BE49-F238E27FC236}">
                <a16:creationId xmlns:a16="http://schemas.microsoft.com/office/drawing/2014/main" id="{9B1402ED-6ED0-47B2-832E-6DD47018243C}"/>
              </a:ext>
            </a:extLst>
          </p:cNvPr>
          <p:cNvPicPr>
            <a:picLocks noChangeAspect="1"/>
          </p:cNvPicPr>
          <p:nvPr/>
        </p:nvPicPr>
        <p:blipFill>
          <a:blip r:embed="rId2"/>
          <a:stretch>
            <a:fillRect/>
          </a:stretch>
        </p:blipFill>
        <p:spPr>
          <a:xfrm>
            <a:off x="5085265" y="3175622"/>
            <a:ext cx="6572325" cy="2736304"/>
          </a:xfrm>
          <a:prstGeom prst="rect">
            <a:avLst/>
          </a:prstGeom>
          <a:scene3d>
            <a:camera prst="orthographicFront"/>
            <a:lightRig rig="threePt" dir="t"/>
          </a:scene3d>
          <a:sp3d extrusionH="88900">
            <a:bevelT w="101600"/>
            <a:bevelB w="101600"/>
          </a:sp3d>
        </p:spPr>
      </p:pic>
      <p:pic>
        <p:nvPicPr>
          <p:cNvPr id="9" name="Picture 8">
            <a:extLst>
              <a:ext uri="{FF2B5EF4-FFF2-40B4-BE49-F238E27FC236}">
                <a16:creationId xmlns:a16="http://schemas.microsoft.com/office/drawing/2014/main" id="{64D81DF0-8DFC-49FE-8BCA-2FA2F0E5B664}"/>
              </a:ext>
            </a:extLst>
          </p:cNvPr>
          <p:cNvPicPr>
            <a:picLocks noChangeAspect="1"/>
          </p:cNvPicPr>
          <p:nvPr/>
        </p:nvPicPr>
        <p:blipFill>
          <a:blip r:embed="rId3"/>
          <a:stretch>
            <a:fillRect/>
          </a:stretch>
        </p:blipFill>
        <p:spPr>
          <a:xfrm>
            <a:off x="2157681" y="1261181"/>
            <a:ext cx="6572325" cy="1602497"/>
          </a:xfrm>
          <a:prstGeom prst="rect">
            <a:avLst/>
          </a:prstGeom>
          <a:scene3d>
            <a:camera prst="orthographicFront"/>
            <a:lightRig rig="threePt" dir="t"/>
          </a:scene3d>
          <a:sp3d extrusionH="88900">
            <a:bevelT w="101600"/>
            <a:bevelB w="101600"/>
          </a:sp3d>
        </p:spPr>
      </p:pic>
    </p:spTree>
    <p:extLst>
      <p:ext uri="{BB962C8B-B14F-4D97-AF65-F5344CB8AC3E}">
        <p14:creationId xmlns:p14="http://schemas.microsoft.com/office/powerpoint/2010/main" val="255780957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42" presetClass="entr" presetSubtype="0" fill="hold"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2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E2EFF9-BB47-4BB2-9380-3399B81A8F84}"/>
              </a:ext>
            </a:extLst>
          </p:cNvPr>
          <p:cNvSpPr>
            <a:spLocks noGrp="1"/>
          </p:cNvSpPr>
          <p:nvPr>
            <p:ph idx="1"/>
          </p:nvPr>
        </p:nvSpPr>
        <p:spPr>
          <a:xfrm>
            <a:off x="1557908" y="2420888"/>
            <a:ext cx="9782801" cy="2908920"/>
          </a:xfrm>
        </p:spPr>
        <p:txBody>
          <a:bodyPr/>
          <a:lstStyle/>
          <a:p>
            <a:pPr marL="0" indent="0" algn="ctr">
              <a:buNone/>
            </a:pPr>
            <a:r>
              <a:rPr lang="en-CA" dirty="0">
                <a:latin typeface="Papyrus" panose="03070502060502030205" pitchFamily="66" charset="0"/>
              </a:rPr>
              <a:t>“Build a better community, one that is inclusive, especially of people who are vulnerable and isolated. Start with talking to your neighbours.”</a:t>
            </a:r>
          </a:p>
          <a:p>
            <a:pPr marL="0" indent="0" algn="ctr">
              <a:buNone/>
            </a:pPr>
            <a:endParaRPr lang="en-CA" dirty="0">
              <a:latin typeface="Papyrus" panose="03070502060502030205" pitchFamily="66" charset="0"/>
            </a:endParaRPr>
          </a:p>
          <a:p>
            <a:pPr marL="0" indent="0" algn="ctr">
              <a:buNone/>
            </a:pPr>
            <a:r>
              <a:rPr lang="en-CA" dirty="0">
                <a:latin typeface="Papyrus" panose="03070502060502030205" pitchFamily="66" charset="0"/>
              </a:rPr>
              <a:t>Angelo Lam</a:t>
            </a:r>
          </a:p>
        </p:txBody>
      </p:sp>
    </p:spTree>
    <p:extLst>
      <p:ext uri="{BB962C8B-B14F-4D97-AF65-F5344CB8AC3E}">
        <p14:creationId xmlns:p14="http://schemas.microsoft.com/office/powerpoint/2010/main" val="3016599575"/>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7694993" y="1057463"/>
            <a:ext cx="3600400" cy="1364820"/>
          </a:xfrm>
        </p:spPr>
        <p:txBody>
          <a:bodyPr>
            <a:normAutofit lnSpcReduction="10000"/>
          </a:bodyPr>
          <a:lstStyle/>
          <a:p>
            <a:pPr marL="0" indent="0">
              <a:buNone/>
            </a:pPr>
            <a:r>
              <a:rPr lang="en-CA" sz="2400" dirty="0"/>
              <a:t>We learned just how much our community is already doing to address all 12 Rights. </a:t>
            </a:r>
          </a:p>
          <a:p>
            <a:pPr marL="0" indent="0">
              <a:buNone/>
            </a:pPr>
            <a:endParaRPr lang="en-CA" sz="2400" dirty="0"/>
          </a:p>
          <a:p>
            <a:pPr marL="0" indent="0">
              <a:buNone/>
            </a:pPr>
            <a:endParaRPr lang="en-CA" sz="2400" dirty="0"/>
          </a:p>
          <a:p>
            <a:pPr marL="0" indent="0">
              <a:buNone/>
            </a:pPr>
            <a:endParaRPr lang="en-CA" sz="2400" dirty="0"/>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Addressing the Rights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4" name="Picture 3">
            <a:extLst>
              <a:ext uri="{FF2B5EF4-FFF2-40B4-BE49-F238E27FC236}">
                <a16:creationId xmlns:a16="http://schemas.microsoft.com/office/drawing/2014/main" id="{1941C543-5D45-40F5-BE65-350E385EDC8D}"/>
              </a:ext>
            </a:extLst>
          </p:cNvPr>
          <p:cNvPicPr>
            <a:picLocks noChangeAspect="1"/>
          </p:cNvPicPr>
          <p:nvPr/>
        </p:nvPicPr>
        <p:blipFill>
          <a:blip r:embed="rId2"/>
          <a:stretch>
            <a:fillRect/>
          </a:stretch>
        </p:blipFill>
        <p:spPr>
          <a:xfrm>
            <a:off x="2102332" y="2535382"/>
            <a:ext cx="5547016" cy="3715177"/>
          </a:xfrm>
          <a:prstGeom prst="rect">
            <a:avLst/>
          </a:prstGeom>
          <a:scene3d>
            <a:camera prst="orthographicFront"/>
            <a:lightRig rig="threePt" dir="t"/>
          </a:scene3d>
          <a:sp3d extrusionH="88900">
            <a:bevelT w="101600"/>
            <a:bevelB w="101600"/>
          </a:sp3d>
        </p:spPr>
      </p:pic>
      <p:sp>
        <p:nvSpPr>
          <p:cNvPr id="10" name="Content Placeholder 2">
            <a:extLst>
              <a:ext uri="{FF2B5EF4-FFF2-40B4-BE49-F238E27FC236}">
                <a16:creationId xmlns:a16="http://schemas.microsoft.com/office/drawing/2014/main" id="{1DBB3DAC-3CA4-43B3-8C16-6B13E29EDB1D}"/>
              </a:ext>
            </a:extLst>
          </p:cNvPr>
          <p:cNvSpPr txBox="1">
            <a:spLocks/>
          </p:cNvSpPr>
          <p:nvPr/>
        </p:nvSpPr>
        <p:spPr>
          <a:xfrm>
            <a:off x="8182644" y="2943936"/>
            <a:ext cx="3600400" cy="2304256"/>
          </a:xfrm>
          <a:prstGeom prst="rect">
            <a:avLst/>
          </a:prstGeom>
        </p:spPr>
        <p:txBody>
          <a:bodyPr vert="horz" lIns="91440" tIns="45720" rIns="91440" bIns="45720" rtlCol="0">
            <a:normAutofit fontScale="92500" lnSpcReduction="10000"/>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r>
              <a:rPr lang="en-CA" sz="2400" dirty="0"/>
              <a:t>On November, 2017, we presented a summary of the survey results to the Accord Partners. Together, we chose 4 main Rights that we felt could use our focused attention. </a:t>
            </a:r>
          </a:p>
          <a:p>
            <a:pPr marL="0" indent="0">
              <a:buNone/>
            </a:pPr>
            <a:endParaRPr lang="en-CA" sz="2400" dirty="0"/>
          </a:p>
          <a:p>
            <a:pPr marL="0" indent="0">
              <a:buFont typeface="Euphemia" pitchFamily="34" charset="0"/>
              <a:buNone/>
            </a:pPr>
            <a:endParaRPr lang="en-CA" sz="2400" dirty="0"/>
          </a:p>
          <a:p>
            <a:pPr marL="0" indent="0">
              <a:buFont typeface="Euphemia" pitchFamily="34" charset="0"/>
              <a:buNone/>
            </a:pPr>
            <a:endParaRPr lang="en-CA" sz="2400" dirty="0"/>
          </a:p>
          <a:p>
            <a:pPr marL="0" indent="0">
              <a:buFont typeface="Euphemia" pitchFamily="34" charset="0"/>
              <a:buNone/>
            </a:pPr>
            <a:endParaRPr lang="en-CA" sz="2400" dirty="0"/>
          </a:p>
        </p:txBody>
      </p:sp>
      <p:pic>
        <p:nvPicPr>
          <p:cNvPr id="8" name="Picture 7">
            <a:extLst>
              <a:ext uri="{FF2B5EF4-FFF2-40B4-BE49-F238E27FC236}">
                <a16:creationId xmlns:a16="http://schemas.microsoft.com/office/drawing/2014/main" id="{A26C210F-C08F-45EE-97DA-89E8FF7397D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1399748">
            <a:off x="558320" y="1767295"/>
            <a:ext cx="5847676" cy="463191"/>
          </a:xfrm>
          <a:prstGeom prst="rect">
            <a:avLst/>
          </a:prstGeom>
        </p:spPr>
      </p:pic>
    </p:spTree>
    <p:extLst>
      <p:ext uri="{BB962C8B-B14F-4D97-AF65-F5344CB8AC3E}">
        <p14:creationId xmlns:p14="http://schemas.microsoft.com/office/powerpoint/2010/main" val="217878976"/>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4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19064" y="1225918"/>
            <a:ext cx="5266358" cy="5200033"/>
          </a:xfrm>
        </p:spPr>
        <p:txBody>
          <a:bodyPr>
            <a:normAutofit/>
          </a:bodyPr>
          <a:lstStyle/>
          <a:p>
            <a:pPr marL="0" indent="0">
              <a:buNone/>
            </a:pPr>
            <a:r>
              <a:rPr lang="en-CA" sz="2400" dirty="0"/>
              <a:t>The Tri-Cities Children Charter of Rights allows us to work together across multiple sectors to afford children their rights. </a:t>
            </a:r>
          </a:p>
          <a:p>
            <a:pPr marL="0" indent="0">
              <a:buNone/>
            </a:pPr>
            <a:r>
              <a:rPr lang="en-CA" sz="2400" dirty="0"/>
              <a:t>The 4 Rights we identified to take more action on are:</a:t>
            </a:r>
          </a:p>
          <a:p>
            <a:pPr>
              <a:buFont typeface="Wingdings" panose="05000000000000000000" pitchFamily="2" charset="2"/>
              <a:buChar char="§"/>
            </a:pPr>
            <a:r>
              <a:rPr lang="en-CA" sz="2400" dirty="0"/>
              <a:t>The Right to Have Peace &amp; Safety</a:t>
            </a:r>
          </a:p>
          <a:p>
            <a:pPr>
              <a:buFont typeface="Wingdings" panose="05000000000000000000" pitchFamily="2" charset="2"/>
              <a:buChar char="§"/>
            </a:pPr>
            <a:r>
              <a:rPr lang="en-CA" sz="2400" dirty="0"/>
              <a:t>The Right to Learn</a:t>
            </a:r>
          </a:p>
          <a:p>
            <a:pPr>
              <a:buFont typeface="Wingdings" panose="05000000000000000000" pitchFamily="2" charset="2"/>
              <a:buChar char="§"/>
            </a:pPr>
            <a:r>
              <a:rPr lang="en-CA" sz="2400" dirty="0"/>
              <a:t>The Right to Have Space for Recreation &amp; Play</a:t>
            </a:r>
          </a:p>
          <a:p>
            <a:pPr>
              <a:buFont typeface="Wingdings" panose="05000000000000000000" pitchFamily="2" charset="2"/>
              <a:buChar char="§"/>
            </a:pPr>
            <a:r>
              <a:rPr lang="en-CA" sz="2400" dirty="0"/>
              <a:t>The Right to be Respected</a:t>
            </a:r>
          </a:p>
          <a:p>
            <a:pPr marL="0" indent="0">
              <a:buNone/>
            </a:pPr>
            <a:endParaRPr lang="en-CA" sz="2400" dirty="0"/>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Action Plan</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4" name="Picture 3">
            <a:extLst>
              <a:ext uri="{FF2B5EF4-FFF2-40B4-BE49-F238E27FC236}">
                <a16:creationId xmlns:a16="http://schemas.microsoft.com/office/drawing/2014/main" id="{7BE096C8-DE82-4101-A37D-55682C544A6A}"/>
              </a:ext>
            </a:extLst>
          </p:cNvPr>
          <p:cNvPicPr>
            <a:picLocks noChangeAspect="1"/>
          </p:cNvPicPr>
          <p:nvPr/>
        </p:nvPicPr>
        <p:blipFill>
          <a:blip r:embed="rId2"/>
          <a:stretch>
            <a:fillRect/>
          </a:stretch>
        </p:blipFill>
        <p:spPr>
          <a:xfrm>
            <a:off x="7400330" y="404664"/>
            <a:ext cx="4257260" cy="6021288"/>
          </a:xfrm>
          <a:prstGeom prst="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3228969466"/>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par>
                          <p:cTn id="7" fill="hold">
                            <p:stCondLst>
                              <p:cond delay="760"/>
                            </p:stCondLst>
                            <p:childTnLst>
                              <p:par>
                                <p:cTn id="8" presetID="1" presetClass="entr" presetSubtype="0" fill="hold" grpId="0" nodeType="afterEffect">
                                  <p:stCondLst>
                                    <p:cond delay="1250"/>
                                  </p:stCondLst>
                                  <p:childTnLst>
                                    <p:set>
                                      <p:cBhvr>
                                        <p:cTn id="9" dur="1" fill="hold">
                                          <p:stCondLst>
                                            <p:cond delay="999"/>
                                          </p:stCondLst>
                                        </p:cTn>
                                        <p:tgtEl>
                                          <p:spTgt spid="3">
                                            <p:txEl>
                                              <p:pRg st="1" end="1"/>
                                            </p:txEl>
                                          </p:spTgt>
                                        </p:tgtEl>
                                        <p:attrNameLst>
                                          <p:attrName>style.visibility</p:attrName>
                                        </p:attrNameLst>
                                      </p:cBhvr>
                                      <p:to>
                                        <p:strVal val="visible"/>
                                      </p:to>
                                    </p:set>
                                  </p:childTnLst>
                                </p:cTn>
                              </p:par>
                            </p:childTnLst>
                          </p:cTn>
                        </p:par>
                        <p:par>
                          <p:cTn id="10" fill="hold">
                            <p:stCondLst>
                              <p:cond delay="3010"/>
                            </p:stCondLst>
                            <p:childTnLst>
                              <p:par>
                                <p:cTn id="11" presetID="1" presetClass="entr" presetSubtype="0" fill="hold" grpId="0" nodeType="afterEffect">
                                  <p:stCondLst>
                                    <p:cond delay="1500"/>
                                  </p:stCondLst>
                                  <p:childTnLst>
                                    <p:set>
                                      <p:cBhvr>
                                        <p:cTn id="12" dur="1" fill="hold">
                                          <p:stCondLst>
                                            <p:cond delay="1999"/>
                                          </p:stCondLst>
                                        </p:cTn>
                                        <p:tgtEl>
                                          <p:spTgt spid="3">
                                            <p:txEl>
                                              <p:pRg st="2" end="2"/>
                                            </p:txEl>
                                          </p:spTgt>
                                        </p:tgtEl>
                                        <p:attrNameLst>
                                          <p:attrName>style.visibility</p:attrName>
                                        </p:attrNameLst>
                                      </p:cBhvr>
                                      <p:to>
                                        <p:strVal val="visible"/>
                                      </p:to>
                                    </p:set>
                                  </p:childTnLst>
                                </p:cTn>
                              </p:par>
                            </p:childTnLst>
                          </p:cTn>
                        </p:par>
                        <p:par>
                          <p:cTn id="13" fill="hold">
                            <p:stCondLst>
                              <p:cond delay="6510"/>
                            </p:stCondLst>
                            <p:childTnLst>
                              <p:par>
                                <p:cTn id="14" presetID="1" presetClass="entr" presetSubtype="0" fill="hold" grpId="0" nodeType="afterEffect">
                                  <p:stCondLst>
                                    <p:cond delay="15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8010"/>
                            </p:stCondLst>
                            <p:childTnLst>
                              <p:par>
                                <p:cTn id="17" presetID="1" presetClass="entr" presetSubtype="0" fill="hold" grpId="0" nodeType="afterEffect">
                                  <p:stCondLst>
                                    <p:cond delay="150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9510"/>
                            </p:stCondLst>
                            <p:childTnLst>
                              <p:par>
                                <p:cTn id="20" presetID="1" presetClass="entr" presetSubtype="0" fill="hold" grpId="0" nodeType="afterEffect">
                                  <p:stCondLst>
                                    <p:cond delay="150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33972" y="1124744"/>
            <a:ext cx="9361040" cy="1512168"/>
          </a:xfrm>
        </p:spPr>
        <p:txBody>
          <a:bodyPr>
            <a:normAutofit/>
          </a:bodyPr>
          <a:lstStyle/>
          <a:p>
            <a:pPr marL="0" indent="0">
              <a:buNone/>
            </a:pPr>
            <a:r>
              <a:rPr lang="en-CA" sz="2400" dirty="0"/>
              <a:t>Thanks to all of the Early and Middle Childhood Public Partners for agreeing that the Early and Middle Childhood Years (birth to 12 years) are critical in the healthy development and future well-being of children in our communities.</a:t>
            </a:r>
          </a:p>
          <a:p>
            <a:pPr marL="0" indent="0">
              <a:buNone/>
            </a:pPr>
            <a:endParaRPr lang="en-CA" sz="2400" dirty="0"/>
          </a:p>
        </p:txBody>
      </p:sp>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33972" y="206748"/>
            <a:ext cx="8928992" cy="742490"/>
          </a:xfrm>
        </p:spPr>
        <p:txBody>
          <a:bodyPr>
            <a:normAutofit/>
          </a:bodyPr>
          <a:lstStyle/>
          <a:p>
            <a:r>
              <a:rPr lang="en-CA" dirty="0"/>
              <a:t>Thank you, Accord Partners</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sp>
        <p:nvSpPr>
          <p:cNvPr id="14" name="Content Placeholder 2">
            <a:extLst>
              <a:ext uri="{FF2B5EF4-FFF2-40B4-BE49-F238E27FC236}">
                <a16:creationId xmlns:a16="http://schemas.microsoft.com/office/drawing/2014/main" id="{9D35901E-B380-4B1A-95EF-9C54B782E5EA}"/>
              </a:ext>
            </a:extLst>
          </p:cNvPr>
          <p:cNvSpPr txBox="1">
            <a:spLocks/>
          </p:cNvSpPr>
          <p:nvPr/>
        </p:nvSpPr>
        <p:spPr>
          <a:xfrm>
            <a:off x="2133972" y="2924944"/>
            <a:ext cx="9523618" cy="3600400"/>
          </a:xfrm>
          <a:prstGeom prst="rect">
            <a:avLst/>
          </a:prstGeom>
        </p:spPr>
        <p:txBody>
          <a:bodyPr vert="horz" lIns="91440" tIns="45720" rIns="91440" bIns="45720" numCol="2"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a:spcBef>
                <a:spcPts val="600"/>
              </a:spcBef>
              <a:buFont typeface="Wingdings" panose="05000000000000000000" pitchFamily="2" charset="2"/>
              <a:buChar char="§"/>
            </a:pPr>
            <a:r>
              <a:rPr lang="en-CA" sz="2000" dirty="0"/>
              <a:t>Fraser Health Authority (Public Health), Tri-Cities</a:t>
            </a:r>
          </a:p>
          <a:p>
            <a:pPr>
              <a:spcBef>
                <a:spcPts val="600"/>
              </a:spcBef>
              <a:buFont typeface="Wingdings" panose="05000000000000000000" pitchFamily="2" charset="2"/>
              <a:buChar char="§"/>
            </a:pPr>
            <a:r>
              <a:rPr lang="en-CA" sz="2000" dirty="0"/>
              <a:t>Ministry of Children &amp; Family Development, Tri-Cities</a:t>
            </a:r>
          </a:p>
          <a:p>
            <a:pPr>
              <a:spcBef>
                <a:spcPts val="600"/>
              </a:spcBef>
              <a:buFont typeface="Wingdings" panose="05000000000000000000" pitchFamily="2" charset="2"/>
              <a:buChar char="§"/>
            </a:pPr>
            <a:r>
              <a:rPr lang="en-CA" sz="2000" dirty="0"/>
              <a:t>Board of Education, School District #43, Coquitlam</a:t>
            </a:r>
          </a:p>
          <a:p>
            <a:pPr>
              <a:spcBef>
                <a:spcPts val="600"/>
              </a:spcBef>
              <a:buFont typeface="Wingdings" panose="05000000000000000000" pitchFamily="2" charset="2"/>
              <a:buChar char="§"/>
            </a:pPr>
            <a:r>
              <a:rPr lang="en-CA" sz="2000" dirty="0"/>
              <a:t>Village of </a:t>
            </a:r>
            <a:r>
              <a:rPr lang="en-CA" sz="2000" dirty="0" err="1"/>
              <a:t>Anmore</a:t>
            </a:r>
            <a:endParaRPr lang="en-CA" sz="2000" dirty="0"/>
          </a:p>
          <a:p>
            <a:pPr>
              <a:spcBef>
                <a:spcPts val="600"/>
              </a:spcBef>
              <a:buFont typeface="Wingdings" panose="05000000000000000000" pitchFamily="2" charset="2"/>
              <a:buChar char="§"/>
            </a:pPr>
            <a:r>
              <a:rPr lang="en-CA" sz="2000" dirty="0"/>
              <a:t>Village of Belcarra</a:t>
            </a:r>
          </a:p>
          <a:p>
            <a:pPr>
              <a:spcBef>
                <a:spcPts val="600"/>
              </a:spcBef>
              <a:buFont typeface="Wingdings" panose="05000000000000000000" pitchFamily="2" charset="2"/>
              <a:buChar char="§"/>
            </a:pPr>
            <a:r>
              <a:rPr lang="en-CA" sz="2000" dirty="0"/>
              <a:t>City of Coquitlam</a:t>
            </a:r>
          </a:p>
          <a:p>
            <a:pPr marL="0" indent="0">
              <a:spcBef>
                <a:spcPts val="600"/>
              </a:spcBef>
              <a:buNone/>
            </a:pPr>
            <a:endParaRPr lang="en-CA" sz="2000" dirty="0"/>
          </a:p>
          <a:p>
            <a:pPr>
              <a:spcBef>
                <a:spcPts val="600"/>
              </a:spcBef>
              <a:buFont typeface="Wingdings" panose="05000000000000000000" pitchFamily="2" charset="2"/>
              <a:buChar char="§"/>
            </a:pPr>
            <a:r>
              <a:rPr lang="en-CA" sz="2000" dirty="0"/>
              <a:t>City of Port Coquitlam</a:t>
            </a:r>
          </a:p>
          <a:p>
            <a:pPr>
              <a:spcBef>
                <a:spcPts val="600"/>
              </a:spcBef>
              <a:buFont typeface="Wingdings" panose="05000000000000000000" pitchFamily="2" charset="2"/>
              <a:buChar char="§"/>
            </a:pPr>
            <a:r>
              <a:rPr lang="en-CA" sz="2000" dirty="0"/>
              <a:t>City of Port Moody</a:t>
            </a:r>
          </a:p>
          <a:p>
            <a:pPr>
              <a:spcBef>
                <a:spcPts val="600"/>
              </a:spcBef>
              <a:buFont typeface="Wingdings" panose="05000000000000000000" pitchFamily="2" charset="2"/>
              <a:buChar char="§"/>
            </a:pPr>
            <a:r>
              <a:rPr lang="en-CA" sz="2000" dirty="0"/>
              <a:t>Coquitlam Public Library</a:t>
            </a:r>
          </a:p>
          <a:p>
            <a:pPr>
              <a:spcBef>
                <a:spcPts val="600"/>
              </a:spcBef>
              <a:buFont typeface="Wingdings" panose="05000000000000000000" pitchFamily="2" charset="2"/>
              <a:buChar char="§"/>
            </a:pPr>
            <a:r>
              <a:rPr lang="en-CA" sz="2000" dirty="0"/>
              <a:t>Port Moody Public Library</a:t>
            </a:r>
          </a:p>
          <a:p>
            <a:pPr>
              <a:spcBef>
                <a:spcPts val="600"/>
              </a:spcBef>
              <a:buFont typeface="Wingdings" panose="05000000000000000000" pitchFamily="2" charset="2"/>
              <a:buChar char="§"/>
            </a:pPr>
            <a:r>
              <a:rPr lang="en-CA" sz="2000" dirty="0"/>
              <a:t>Terry Fox Library, a member of Fraser Valley Regional Library</a:t>
            </a:r>
          </a:p>
          <a:p>
            <a:pPr>
              <a:spcBef>
                <a:spcPts val="600"/>
              </a:spcBef>
              <a:buFont typeface="Wingdings" panose="05000000000000000000" pitchFamily="2" charset="2"/>
              <a:buChar char="§"/>
            </a:pPr>
            <a:r>
              <a:rPr lang="en-CA" sz="2000" dirty="0"/>
              <a:t>United Way of the Lower Mainland</a:t>
            </a:r>
          </a:p>
        </p:txBody>
      </p:sp>
    </p:spTree>
    <p:extLst>
      <p:ext uri="{BB962C8B-B14F-4D97-AF65-F5344CB8AC3E}">
        <p14:creationId xmlns:p14="http://schemas.microsoft.com/office/powerpoint/2010/main" val="3657122896"/>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2000"/>
                                        <p:tgtEl>
                                          <p:spTgt spid="14">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2000"/>
                                        <p:tgtEl>
                                          <p:spTgt spid="14">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2000"/>
                                        <p:tgtEl>
                                          <p:spTgt spid="14">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Effect transition="in" filter="fade">
                                      <p:cBhvr>
                                        <p:cTn id="19" dur="2000"/>
                                        <p:tgtEl>
                                          <p:spTgt spid="14">
                                            <p:txEl>
                                              <p:pRg st="3" end="3"/>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animEffect transition="in" filter="fade">
                                      <p:cBhvr>
                                        <p:cTn id="23" dur="2000"/>
                                        <p:tgtEl>
                                          <p:spTgt spid="14">
                                            <p:txEl>
                                              <p:pRg st="4" end="4"/>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animEffect transition="in" filter="fade">
                                      <p:cBhvr>
                                        <p:cTn id="27" dur="2000"/>
                                        <p:tgtEl>
                                          <p:spTgt spid="14">
                                            <p:txEl>
                                              <p:pRg st="5" end="5"/>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14">
                                            <p:txEl>
                                              <p:pRg st="7" end="7"/>
                                            </p:txEl>
                                          </p:spTgt>
                                        </p:tgtEl>
                                        <p:attrNameLst>
                                          <p:attrName>style.visibility</p:attrName>
                                        </p:attrNameLst>
                                      </p:cBhvr>
                                      <p:to>
                                        <p:strVal val="visible"/>
                                      </p:to>
                                    </p:set>
                                    <p:animEffect transition="in" filter="fade">
                                      <p:cBhvr>
                                        <p:cTn id="31" dur="2000"/>
                                        <p:tgtEl>
                                          <p:spTgt spid="14">
                                            <p:txEl>
                                              <p:pRg st="7" end="7"/>
                                            </p:txEl>
                                          </p:spTgt>
                                        </p:tgtEl>
                                      </p:cBhvr>
                                    </p:animEffect>
                                  </p:childTnLst>
                                </p:cTn>
                              </p:par>
                            </p:childTnLst>
                          </p:cTn>
                        </p:par>
                        <p:par>
                          <p:cTn id="32" fill="hold">
                            <p:stCondLst>
                              <p:cond delay="14000"/>
                            </p:stCondLst>
                            <p:childTnLst>
                              <p:par>
                                <p:cTn id="33" presetID="10" presetClass="entr" presetSubtype="0" fill="hold" grpId="0" nodeType="afterEffect">
                                  <p:stCondLst>
                                    <p:cond delay="0"/>
                                  </p:stCondLst>
                                  <p:childTnLst>
                                    <p:set>
                                      <p:cBhvr>
                                        <p:cTn id="34" dur="1" fill="hold">
                                          <p:stCondLst>
                                            <p:cond delay="0"/>
                                          </p:stCondLst>
                                        </p:cTn>
                                        <p:tgtEl>
                                          <p:spTgt spid="14">
                                            <p:txEl>
                                              <p:pRg st="8" end="8"/>
                                            </p:txEl>
                                          </p:spTgt>
                                        </p:tgtEl>
                                        <p:attrNameLst>
                                          <p:attrName>style.visibility</p:attrName>
                                        </p:attrNameLst>
                                      </p:cBhvr>
                                      <p:to>
                                        <p:strVal val="visible"/>
                                      </p:to>
                                    </p:set>
                                    <p:animEffect transition="in" filter="fade">
                                      <p:cBhvr>
                                        <p:cTn id="35" dur="2000"/>
                                        <p:tgtEl>
                                          <p:spTgt spid="14">
                                            <p:txEl>
                                              <p:pRg st="8" end="8"/>
                                            </p:txEl>
                                          </p:spTgt>
                                        </p:tgtEl>
                                      </p:cBhvr>
                                    </p:animEffect>
                                  </p:childTnLst>
                                </p:cTn>
                              </p:par>
                            </p:childTnLst>
                          </p:cTn>
                        </p:par>
                        <p:par>
                          <p:cTn id="36" fill="hold">
                            <p:stCondLst>
                              <p:cond delay="16000"/>
                            </p:stCondLst>
                            <p:childTnLst>
                              <p:par>
                                <p:cTn id="37" presetID="10" presetClass="entr" presetSubtype="0" fill="hold" grpId="0" nodeType="afterEffect">
                                  <p:stCondLst>
                                    <p:cond delay="0"/>
                                  </p:stCondLst>
                                  <p:childTnLst>
                                    <p:set>
                                      <p:cBhvr>
                                        <p:cTn id="38" dur="1" fill="hold">
                                          <p:stCondLst>
                                            <p:cond delay="0"/>
                                          </p:stCondLst>
                                        </p:cTn>
                                        <p:tgtEl>
                                          <p:spTgt spid="14">
                                            <p:txEl>
                                              <p:pRg st="9" end="9"/>
                                            </p:txEl>
                                          </p:spTgt>
                                        </p:tgtEl>
                                        <p:attrNameLst>
                                          <p:attrName>style.visibility</p:attrName>
                                        </p:attrNameLst>
                                      </p:cBhvr>
                                      <p:to>
                                        <p:strVal val="visible"/>
                                      </p:to>
                                    </p:set>
                                    <p:animEffect transition="in" filter="fade">
                                      <p:cBhvr>
                                        <p:cTn id="39" dur="2000"/>
                                        <p:tgtEl>
                                          <p:spTgt spid="14">
                                            <p:txEl>
                                              <p:pRg st="9" end="9"/>
                                            </p:txEl>
                                          </p:spTgt>
                                        </p:tgtEl>
                                      </p:cBhvr>
                                    </p:animEffect>
                                  </p:childTnLst>
                                </p:cTn>
                              </p:par>
                            </p:childTnLst>
                          </p:cTn>
                        </p:par>
                        <p:par>
                          <p:cTn id="40" fill="hold">
                            <p:stCondLst>
                              <p:cond delay="18000"/>
                            </p:stCondLst>
                            <p:childTnLst>
                              <p:par>
                                <p:cTn id="41" presetID="10" presetClass="entr" presetSubtype="0" fill="hold" grpId="0" nodeType="afterEffect">
                                  <p:stCondLst>
                                    <p:cond delay="0"/>
                                  </p:stCondLst>
                                  <p:childTnLst>
                                    <p:set>
                                      <p:cBhvr>
                                        <p:cTn id="42" dur="1" fill="hold">
                                          <p:stCondLst>
                                            <p:cond delay="0"/>
                                          </p:stCondLst>
                                        </p:cTn>
                                        <p:tgtEl>
                                          <p:spTgt spid="14">
                                            <p:txEl>
                                              <p:pRg st="10" end="10"/>
                                            </p:txEl>
                                          </p:spTgt>
                                        </p:tgtEl>
                                        <p:attrNameLst>
                                          <p:attrName>style.visibility</p:attrName>
                                        </p:attrNameLst>
                                      </p:cBhvr>
                                      <p:to>
                                        <p:strVal val="visible"/>
                                      </p:to>
                                    </p:set>
                                    <p:animEffect transition="in" filter="fade">
                                      <p:cBhvr>
                                        <p:cTn id="43" dur="2000"/>
                                        <p:tgtEl>
                                          <p:spTgt spid="14">
                                            <p:txEl>
                                              <p:pRg st="10" end="10"/>
                                            </p:txEl>
                                          </p:spTgt>
                                        </p:tgtEl>
                                      </p:cBhvr>
                                    </p:animEffect>
                                  </p:childTnLst>
                                </p:cTn>
                              </p:par>
                            </p:childTnLst>
                          </p:cTn>
                        </p:par>
                        <p:par>
                          <p:cTn id="44" fill="hold">
                            <p:stCondLst>
                              <p:cond delay="20000"/>
                            </p:stCondLst>
                            <p:childTnLst>
                              <p:par>
                                <p:cTn id="45" presetID="10" presetClass="entr" presetSubtype="0" fill="hold" grpId="0" nodeType="afterEffect">
                                  <p:stCondLst>
                                    <p:cond delay="0"/>
                                  </p:stCondLst>
                                  <p:childTnLst>
                                    <p:set>
                                      <p:cBhvr>
                                        <p:cTn id="46" dur="1" fill="hold">
                                          <p:stCondLst>
                                            <p:cond delay="0"/>
                                          </p:stCondLst>
                                        </p:cTn>
                                        <p:tgtEl>
                                          <p:spTgt spid="14">
                                            <p:txEl>
                                              <p:pRg st="11" end="11"/>
                                            </p:txEl>
                                          </p:spTgt>
                                        </p:tgtEl>
                                        <p:attrNameLst>
                                          <p:attrName>style.visibility</p:attrName>
                                        </p:attrNameLst>
                                      </p:cBhvr>
                                      <p:to>
                                        <p:strVal val="visible"/>
                                      </p:to>
                                    </p:set>
                                    <p:animEffect transition="in" filter="fade">
                                      <p:cBhvr>
                                        <p:cTn id="47" dur="2000"/>
                                        <p:tgtEl>
                                          <p:spTgt spid="14">
                                            <p:txEl>
                                              <p:pRg st="11" end="11"/>
                                            </p:txEl>
                                          </p:spTgt>
                                        </p:tgtEl>
                                      </p:cBhvr>
                                    </p:animEffect>
                                  </p:childTnLst>
                                </p:cTn>
                              </p:par>
                            </p:childTnLst>
                          </p:cTn>
                        </p:par>
                        <p:par>
                          <p:cTn id="48" fill="hold">
                            <p:stCondLst>
                              <p:cond delay="22000"/>
                            </p:stCondLst>
                            <p:childTnLst>
                              <p:par>
                                <p:cTn id="49" presetID="10" presetClass="entr" presetSubtype="0" fill="hold" grpId="0" nodeType="afterEffect">
                                  <p:stCondLst>
                                    <p:cond delay="0"/>
                                  </p:stCondLst>
                                  <p:childTnLst>
                                    <p:set>
                                      <p:cBhvr>
                                        <p:cTn id="50" dur="1" fill="hold">
                                          <p:stCondLst>
                                            <p:cond delay="0"/>
                                          </p:stCondLst>
                                        </p:cTn>
                                        <p:tgtEl>
                                          <p:spTgt spid="14">
                                            <p:txEl>
                                              <p:pRg st="12" end="12"/>
                                            </p:txEl>
                                          </p:spTgt>
                                        </p:tgtEl>
                                        <p:attrNameLst>
                                          <p:attrName>style.visibility</p:attrName>
                                        </p:attrNameLst>
                                      </p:cBhvr>
                                      <p:to>
                                        <p:strVal val="visible"/>
                                      </p:to>
                                    </p:set>
                                    <p:animEffect transition="in" filter="fade">
                                      <p:cBhvr>
                                        <p:cTn id="51" dur="2000"/>
                                        <p:tgtEl>
                                          <p:spTgt spid="1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F73A87C0-93C0-4747-AD10-819137322CAB}"/>
              </a:ext>
            </a:extLst>
          </p:cNvPr>
          <p:cNvSpPr>
            <a:spLocks noGrp="1"/>
          </p:cNvSpPr>
          <p:nvPr>
            <p:ph type="title"/>
          </p:nvPr>
        </p:nvSpPr>
        <p:spPr>
          <a:xfrm>
            <a:off x="2159545" y="1067295"/>
            <a:ext cx="8928992" cy="742490"/>
          </a:xfrm>
        </p:spPr>
        <p:txBody>
          <a:bodyPr>
            <a:noAutofit/>
          </a:bodyPr>
          <a:lstStyle/>
          <a:p>
            <a:r>
              <a:rPr lang="en-CA" sz="5400" dirty="0"/>
              <a:t>Thank you, </a:t>
            </a:r>
            <a:br>
              <a:rPr lang="en-CA" sz="5400" dirty="0"/>
            </a:br>
            <a:r>
              <a:rPr lang="en-CA" sz="5400" dirty="0"/>
              <a:t>Angelo Lam</a:t>
            </a:r>
          </a:p>
        </p:txBody>
      </p:sp>
      <p:sp>
        <p:nvSpPr>
          <p:cNvPr id="7" name="Content Placeholder 2">
            <a:extLst>
              <a:ext uri="{FF2B5EF4-FFF2-40B4-BE49-F238E27FC236}">
                <a16:creationId xmlns:a16="http://schemas.microsoft.com/office/drawing/2014/main" id="{EE4A3D49-6C19-4E68-BF16-2A9CF71A2AA4}"/>
              </a:ext>
            </a:extLst>
          </p:cNvPr>
          <p:cNvSpPr txBox="1">
            <a:spLocks/>
          </p:cNvSpPr>
          <p:nvPr/>
        </p:nvSpPr>
        <p:spPr>
          <a:xfrm>
            <a:off x="6905062" y="3895328"/>
            <a:ext cx="4752528" cy="23762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buNone/>
            </a:pPr>
            <a:endParaRPr lang="en-CA" sz="2400" dirty="0"/>
          </a:p>
        </p:txBody>
      </p:sp>
      <p:pic>
        <p:nvPicPr>
          <p:cNvPr id="8" name="Content Placeholder 7">
            <a:extLst>
              <a:ext uri="{FF2B5EF4-FFF2-40B4-BE49-F238E27FC236}">
                <a16:creationId xmlns:a16="http://schemas.microsoft.com/office/drawing/2014/main" id="{40183C3A-6391-4848-BF87-1930A2169761}"/>
              </a:ext>
            </a:extLst>
          </p:cNvPr>
          <p:cNvPicPr>
            <a:picLocks noGrp="1" noChangeAspect="1"/>
          </p:cNvPicPr>
          <p:nvPr>
            <p:ph idx="1"/>
          </p:nvPr>
        </p:nvPicPr>
        <p:blipFill>
          <a:blip r:embed="rId3"/>
          <a:stretch>
            <a:fillRect/>
          </a:stretch>
        </p:blipFill>
        <p:spPr>
          <a:xfrm>
            <a:off x="6881516" y="404664"/>
            <a:ext cx="4473765" cy="5965020"/>
          </a:xfrm>
          <a:scene3d>
            <a:camera prst="orthographicFront"/>
            <a:lightRig rig="threePt" dir="t"/>
          </a:scene3d>
          <a:sp3d extrusionH="82550">
            <a:bevelT w="101600"/>
            <a:bevelB w="101600"/>
          </a:sp3d>
        </p:spPr>
      </p:pic>
      <p:sp>
        <p:nvSpPr>
          <p:cNvPr id="10" name="Content Placeholder 2">
            <a:extLst>
              <a:ext uri="{FF2B5EF4-FFF2-40B4-BE49-F238E27FC236}">
                <a16:creationId xmlns:a16="http://schemas.microsoft.com/office/drawing/2014/main" id="{22A4BD86-B60C-4607-9C21-C3FDEF418CCC}"/>
              </a:ext>
            </a:extLst>
          </p:cNvPr>
          <p:cNvSpPr txBox="1">
            <a:spLocks/>
          </p:cNvSpPr>
          <p:nvPr/>
        </p:nvSpPr>
        <p:spPr>
          <a:xfrm>
            <a:off x="2131480" y="2002268"/>
            <a:ext cx="4176464" cy="4523075"/>
          </a:xfrm>
          <a:prstGeom prst="rect">
            <a:avLst/>
          </a:prstGeom>
        </p:spPr>
        <p:txBody>
          <a:bodyPr vert="horz" lIns="91440" tIns="45720" rIns="91440" bIns="45720" rtlCol="0">
            <a:normAutofit fontScale="92500"/>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indent="0">
              <a:spcAft>
                <a:spcPts val="1200"/>
              </a:spcAft>
              <a:buNone/>
            </a:pPr>
            <a:r>
              <a:rPr lang="en-CA" sz="2400" dirty="0"/>
              <a:t>Angelo was a true Children’s Champion. With the support of Susan Foster and multiple community partners, he was instrumental in bringing the Children’s Charter of Rights to the Tri-Cities in a way that fosters collaboration, respect and dedication in our community. </a:t>
            </a:r>
          </a:p>
          <a:p>
            <a:pPr marL="0" indent="0">
              <a:buFont typeface="Euphemia" pitchFamily="34" charset="0"/>
              <a:buNone/>
            </a:pPr>
            <a:r>
              <a:rPr lang="en-CA" sz="2400" dirty="0"/>
              <a:t>May we continue along the path he paved for the success of our children. </a:t>
            </a:r>
          </a:p>
        </p:txBody>
      </p:sp>
    </p:spTree>
    <p:extLst>
      <p:ext uri="{BB962C8B-B14F-4D97-AF65-F5344CB8AC3E}">
        <p14:creationId xmlns:p14="http://schemas.microsoft.com/office/powerpoint/2010/main" val="3689047252"/>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072B7-53A7-497E-8DB9-C5A428A19E74}"/>
              </a:ext>
            </a:extLst>
          </p:cNvPr>
          <p:cNvSpPr>
            <a:spLocks noGrp="1"/>
          </p:cNvSpPr>
          <p:nvPr>
            <p:ph type="title"/>
          </p:nvPr>
        </p:nvSpPr>
        <p:spPr/>
        <p:txBody>
          <a:bodyPr/>
          <a:lstStyle/>
          <a:p>
            <a:pPr algn="ctr"/>
            <a:r>
              <a:rPr lang="en-CA" dirty="0"/>
              <a:t>#TRICITIESCHILDRIGHTS</a:t>
            </a:r>
          </a:p>
        </p:txBody>
      </p:sp>
      <p:sp>
        <p:nvSpPr>
          <p:cNvPr id="3" name="Content Placeholder 2">
            <a:extLst>
              <a:ext uri="{FF2B5EF4-FFF2-40B4-BE49-F238E27FC236}">
                <a16:creationId xmlns:a16="http://schemas.microsoft.com/office/drawing/2014/main" id="{77995C93-4544-4459-9D71-1BE851C7E238}"/>
              </a:ext>
            </a:extLst>
          </p:cNvPr>
          <p:cNvSpPr>
            <a:spLocks noGrp="1"/>
          </p:cNvSpPr>
          <p:nvPr>
            <p:ph idx="1"/>
          </p:nvPr>
        </p:nvSpPr>
        <p:spPr>
          <a:xfrm>
            <a:off x="1617992" y="2636912"/>
            <a:ext cx="9782801" cy="3672408"/>
          </a:xfrm>
        </p:spPr>
        <p:txBody>
          <a:bodyPr>
            <a:normAutofit/>
          </a:bodyPr>
          <a:lstStyle/>
          <a:p>
            <a:pPr marL="0" indent="0" algn="ctr">
              <a:buNone/>
            </a:pPr>
            <a:r>
              <a:rPr lang="en-CA" dirty="0"/>
              <a:t>Spread the word via your social media outlets that </a:t>
            </a:r>
          </a:p>
          <a:p>
            <a:pPr marL="0" indent="0" algn="ctr">
              <a:buNone/>
            </a:pPr>
            <a:r>
              <a:rPr lang="en-CA" b="1" dirty="0"/>
              <a:t>#TRICITIESCHILDRIGHTS </a:t>
            </a:r>
          </a:p>
          <a:p>
            <a:pPr marL="0" indent="0" algn="ctr">
              <a:buNone/>
            </a:pPr>
            <a:r>
              <a:rPr lang="en-CA" dirty="0"/>
              <a:t>matter!</a:t>
            </a:r>
          </a:p>
        </p:txBody>
      </p:sp>
    </p:spTree>
    <p:extLst>
      <p:ext uri="{BB962C8B-B14F-4D97-AF65-F5344CB8AC3E}">
        <p14:creationId xmlns:p14="http://schemas.microsoft.com/office/powerpoint/2010/main" val="318686879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823092A-2635-4F7D-A45D-1712637CF5A4}"/>
              </a:ext>
            </a:extLst>
          </p:cNvPr>
          <p:cNvSpPr/>
          <p:nvPr/>
        </p:nvSpPr>
        <p:spPr>
          <a:xfrm>
            <a:off x="1858797" y="1660753"/>
            <a:ext cx="9625927" cy="3046988"/>
          </a:xfrm>
          <a:prstGeom prst="rect">
            <a:avLst/>
          </a:prstGeom>
        </p:spPr>
        <p:txBody>
          <a:bodyPr wrap="square">
            <a:spAutoFit/>
          </a:bodyPr>
          <a:lstStyle/>
          <a:p>
            <a:r>
              <a:rPr lang="en-CA" sz="1600" i="1" dirty="0">
                <a:latin typeface="Century Gothic" panose="020B0502020202020204" pitchFamily="34" charset="0"/>
              </a:rPr>
              <a:t>The Tri-Cities Children’s Charter of Rights initiative is a collaboration of the Tri-Cities Early Childhood and Tri-Cities Middle Childhood Committees. The two committees consist of a cross-section of individuals, service providers, and representatives from different levels of government, from the Tri-Cities Community with an interest in the healthy development of children in early childhood (0-6) and middle childhood (6-12), community partnerships and the vision of the committee. </a:t>
            </a:r>
          </a:p>
          <a:p>
            <a:endParaRPr lang="en-CA" sz="1600" i="1" dirty="0">
              <a:latin typeface="Century Gothic" panose="020B0502020202020204" pitchFamily="34" charset="0"/>
            </a:endParaRPr>
          </a:p>
          <a:p>
            <a:r>
              <a:rPr lang="en-CA" sz="1600" i="1" dirty="0">
                <a:latin typeface="Century Gothic" panose="020B0502020202020204" pitchFamily="34" charset="0"/>
              </a:rPr>
              <a:t>This initiative has led to the creation of a Tri-Cities Children’s Charter of Rights, which is included as an appendix to the Tri-Cities Children’s Accord, that we hope will help inform policies, programs and services for children 0-12 and their families. Financial support for this initiative is provided by the </a:t>
            </a:r>
            <a:r>
              <a:rPr lang="en-CA" sz="1600" b="1" i="1" dirty="0">
                <a:latin typeface="Century Gothic" panose="020B0502020202020204" pitchFamily="34" charset="0"/>
              </a:rPr>
              <a:t>Ministry of Children and Family Development </a:t>
            </a:r>
            <a:r>
              <a:rPr lang="en-CA" sz="1600" i="1" dirty="0">
                <a:latin typeface="Century Gothic" panose="020B0502020202020204" pitchFamily="34" charset="0"/>
              </a:rPr>
              <a:t>, and the </a:t>
            </a:r>
            <a:r>
              <a:rPr lang="en-CA" sz="1600" b="1" i="1" dirty="0">
                <a:latin typeface="Century Gothic" panose="020B0502020202020204" pitchFamily="34" charset="0"/>
              </a:rPr>
              <a:t>United Way of the Lower Mainland</a:t>
            </a:r>
            <a:r>
              <a:rPr lang="en-CA" sz="1600" i="1" dirty="0">
                <a:latin typeface="Century Gothic" panose="020B0502020202020204" pitchFamily="34" charset="0"/>
              </a:rPr>
              <a:t>.</a:t>
            </a:r>
            <a:endParaRPr lang="en-CA" sz="1600" i="1" dirty="0">
              <a:effectLst/>
              <a:latin typeface="Century Gothic" panose="020B0502020202020204" pitchFamily="34" charset="0"/>
            </a:endParaRPr>
          </a:p>
        </p:txBody>
      </p:sp>
      <p:sp>
        <p:nvSpPr>
          <p:cNvPr id="14" name="Title 12">
            <a:extLst>
              <a:ext uri="{FF2B5EF4-FFF2-40B4-BE49-F238E27FC236}">
                <a16:creationId xmlns:a16="http://schemas.microsoft.com/office/drawing/2014/main" id="{1C185B44-9352-4682-9A1A-E10A5B2CF0C0}"/>
              </a:ext>
            </a:extLst>
          </p:cNvPr>
          <p:cNvSpPr>
            <a:spLocks noGrp="1"/>
          </p:cNvSpPr>
          <p:nvPr>
            <p:ph type="title"/>
          </p:nvPr>
        </p:nvSpPr>
        <p:spPr>
          <a:xfrm>
            <a:off x="1780359" y="157292"/>
            <a:ext cx="9782801" cy="1239837"/>
          </a:xfrm>
        </p:spPr>
        <p:txBody>
          <a:bodyPr/>
          <a:lstStyle/>
          <a:p>
            <a:r>
              <a:rPr lang="en-US" dirty="0"/>
              <a:t>Tri-Cities Children’s Charter of Rights</a:t>
            </a:r>
          </a:p>
        </p:txBody>
      </p:sp>
      <p:grpSp>
        <p:nvGrpSpPr>
          <p:cNvPr id="16" name="Group 15">
            <a:extLst>
              <a:ext uri="{FF2B5EF4-FFF2-40B4-BE49-F238E27FC236}">
                <a16:creationId xmlns:a16="http://schemas.microsoft.com/office/drawing/2014/main" id="{4068BB64-B5EE-4BE3-AA87-847FDF955B7C}"/>
              </a:ext>
            </a:extLst>
          </p:cNvPr>
          <p:cNvGrpSpPr/>
          <p:nvPr/>
        </p:nvGrpSpPr>
        <p:grpSpPr>
          <a:xfrm>
            <a:off x="1881944" y="4725144"/>
            <a:ext cx="9289032" cy="1872208"/>
            <a:chOff x="1881944" y="4725144"/>
            <a:chExt cx="9289032" cy="1872208"/>
          </a:xfrm>
        </p:grpSpPr>
        <p:grpSp>
          <p:nvGrpSpPr>
            <p:cNvPr id="13" name="Group 12">
              <a:extLst>
                <a:ext uri="{FF2B5EF4-FFF2-40B4-BE49-F238E27FC236}">
                  <a16:creationId xmlns:a16="http://schemas.microsoft.com/office/drawing/2014/main" id="{1C85682D-0D76-41B0-9AEA-EFEA02E08C3D}"/>
                </a:ext>
              </a:extLst>
            </p:cNvPr>
            <p:cNvGrpSpPr/>
            <p:nvPr/>
          </p:nvGrpSpPr>
          <p:grpSpPr>
            <a:xfrm>
              <a:off x="1881944" y="4725144"/>
              <a:ext cx="9289032" cy="1872208"/>
              <a:chOff x="2205980" y="4761702"/>
              <a:chExt cx="9289032" cy="1872208"/>
            </a:xfrm>
          </p:grpSpPr>
          <p:sp>
            <p:nvSpPr>
              <p:cNvPr id="10" name="Rectangle: Rounded Corners 9">
                <a:extLst>
                  <a:ext uri="{FF2B5EF4-FFF2-40B4-BE49-F238E27FC236}">
                    <a16:creationId xmlns:a16="http://schemas.microsoft.com/office/drawing/2014/main" id="{79526464-845E-44AA-A814-C37B134C8D49}"/>
                  </a:ext>
                </a:extLst>
              </p:cNvPr>
              <p:cNvSpPr/>
              <p:nvPr/>
            </p:nvSpPr>
            <p:spPr>
              <a:xfrm>
                <a:off x="2205980" y="4761702"/>
                <a:ext cx="9289032" cy="1872208"/>
              </a:xfrm>
              <a:prstGeom prst="roundRect">
                <a:avLst/>
              </a:prstGeom>
              <a:solidFill>
                <a:schemeClr val="tx1"/>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1" name="Group 10">
                <a:extLst>
                  <a:ext uri="{FF2B5EF4-FFF2-40B4-BE49-F238E27FC236}">
                    <a16:creationId xmlns:a16="http://schemas.microsoft.com/office/drawing/2014/main" id="{F4807D0E-4898-473E-8482-23623A5162F5}"/>
                  </a:ext>
                </a:extLst>
              </p:cNvPr>
              <p:cNvGrpSpPr/>
              <p:nvPr/>
            </p:nvGrpSpPr>
            <p:grpSpPr>
              <a:xfrm>
                <a:off x="3867309" y="5155880"/>
                <a:ext cx="5973280" cy="1105151"/>
                <a:chOff x="3568791" y="5116959"/>
                <a:chExt cx="5973280" cy="1105151"/>
              </a:xfrm>
            </p:grpSpPr>
            <p:pic>
              <p:nvPicPr>
                <p:cNvPr id="5" name="Picture 4">
                  <a:extLst>
                    <a:ext uri="{FF2B5EF4-FFF2-40B4-BE49-F238E27FC236}">
                      <a16:creationId xmlns:a16="http://schemas.microsoft.com/office/drawing/2014/main" id="{B806414A-250E-4C4A-AC48-3D35DBCE5B4B}"/>
                    </a:ext>
                  </a:extLst>
                </p:cNvPr>
                <p:cNvPicPr>
                  <a:picLocks noChangeAspect="1"/>
                </p:cNvPicPr>
                <p:nvPr/>
              </p:nvPicPr>
              <p:blipFill>
                <a:blip r:embed="rId3"/>
                <a:stretch>
                  <a:fillRect/>
                </a:stretch>
              </p:blipFill>
              <p:spPr>
                <a:xfrm>
                  <a:off x="3568791" y="5174870"/>
                  <a:ext cx="2286005" cy="1042418"/>
                </a:xfrm>
                <a:prstGeom prst="rect">
                  <a:avLst/>
                </a:prstGeom>
              </p:spPr>
            </p:pic>
            <p:pic>
              <p:nvPicPr>
                <p:cNvPr id="7" name="Picture 6">
                  <a:extLst>
                    <a:ext uri="{FF2B5EF4-FFF2-40B4-BE49-F238E27FC236}">
                      <a16:creationId xmlns:a16="http://schemas.microsoft.com/office/drawing/2014/main" id="{C238302A-23B1-490A-8D42-30018FF573C8}"/>
                    </a:ext>
                  </a:extLst>
                </p:cNvPr>
                <p:cNvPicPr>
                  <a:picLocks noChangeAspect="1"/>
                </p:cNvPicPr>
                <p:nvPr/>
              </p:nvPicPr>
              <p:blipFill>
                <a:blip r:embed="rId4"/>
                <a:stretch>
                  <a:fillRect/>
                </a:stretch>
              </p:blipFill>
              <p:spPr>
                <a:xfrm>
                  <a:off x="5896708" y="5116959"/>
                  <a:ext cx="872488" cy="1105151"/>
                </a:xfrm>
                <a:prstGeom prst="rect">
                  <a:avLst/>
                </a:prstGeom>
              </p:spPr>
            </p:pic>
            <p:pic>
              <p:nvPicPr>
                <p:cNvPr id="9" name="Picture 8">
                  <a:extLst>
                    <a:ext uri="{FF2B5EF4-FFF2-40B4-BE49-F238E27FC236}">
                      <a16:creationId xmlns:a16="http://schemas.microsoft.com/office/drawing/2014/main" id="{30E46D8D-DC70-4518-B296-7FBF647F1002}"/>
                    </a:ext>
                  </a:extLst>
                </p:cNvPr>
                <p:cNvPicPr>
                  <a:picLocks noChangeAspect="1"/>
                </p:cNvPicPr>
                <p:nvPr/>
              </p:nvPicPr>
              <p:blipFill>
                <a:blip r:embed="rId5"/>
                <a:stretch>
                  <a:fillRect/>
                </a:stretch>
              </p:blipFill>
              <p:spPr>
                <a:xfrm>
                  <a:off x="6949783" y="5192273"/>
                  <a:ext cx="2592288" cy="933224"/>
                </a:xfrm>
                <a:prstGeom prst="rect">
                  <a:avLst/>
                </a:prstGeom>
              </p:spPr>
            </p:pic>
          </p:grpSp>
        </p:grpSp>
        <p:sp>
          <p:nvSpPr>
            <p:cNvPr id="15" name="TextBox 14">
              <a:extLst>
                <a:ext uri="{FF2B5EF4-FFF2-40B4-BE49-F238E27FC236}">
                  <a16:creationId xmlns:a16="http://schemas.microsoft.com/office/drawing/2014/main" id="{C7DF350E-33B3-451C-A51A-1572D2D0DF1F}"/>
                </a:ext>
              </a:extLst>
            </p:cNvPr>
            <p:cNvSpPr txBox="1"/>
            <p:nvPr/>
          </p:nvSpPr>
          <p:spPr>
            <a:xfrm>
              <a:off x="2236840" y="6251893"/>
              <a:ext cx="8712968" cy="313932"/>
            </a:xfrm>
            <a:prstGeom prst="rect">
              <a:avLst/>
            </a:prstGeom>
            <a:noFill/>
          </p:spPr>
          <p:txBody>
            <a:bodyPr wrap="square" rtlCol="0">
              <a:spAutoFit/>
            </a:bodyPr>
            <a:lstStyle/>
            <a:p>
              <a:pPr>
                <a:lnSpc>
                  <a:spcPct val="90000"/>
                </a:lnSpc>
              </a:pPr>
              <a:r>
                <a:rPr lang="en-CA" sz="1600" dirty="0">
                  <a:solidFill>
                    <a:schemeClr val="bg2"/>
                  </a:solidFill>
                </a:rPr>
                <a:t>www.tricitiesmcm.ca               www.tricitieschildrights.com               www.tricitiesecd.ca </a:t>
              </a:r>
            </a:p>
          </p:txBody>
        </p:sp>
      </p:grpSp>
    </p:spTree>
    <p:extLst>
      <p:ext uri="{BB962C8B-B14F-4D97-AF65-F5344CB8AC3E}">
        <p14:creationId xmlns:p14="http://schemas.microsoft.com/office/powerpoint/2010/main" val="34108614"/>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Tri-Cities Children’s Charter of Rights</a:t>
            </a:r>
          </a:p>
        </p:txBody>
      </p:sp>
      <p:sp>
        <p:nvSpPr>
          <p:cNvPr id="14" name="Content Placeholder 13"/>
          <p:cNvSpPr>
            <a:spLocks noGrp="1"/>
          </p:cNvSpPr>
          <p:nvPr>
            <p:ph idx="1"/>
          </p:nvPr>
        </p:nvSpPr>
        <p:spPr>
          <a:xfrm>
            <a:off x="1531469" y="1988841"/>
            <a:ext cx="4933023" cy="1872208"/>
          </a:xfrm>
        </p:spPr>
        <p:txBody>
          <a:bodyPr>
            <a:normAutofit/>
          </a:bodyPr>
          <a:lstStyle/>
          <a:p>
            <a:pPr marL="0" lvl="0" indent="0">
              <a:buNone/>
            </a:pPr>
            <a:r>
              <a:rPr lang="en-US" sz="2400" dirty="0"/>
              <a:t>Our Accord Partners, known then as Early Childhood Public Partners, signed the Tri-Cities Early Childhood Development Community Accord in 2011. </a:t>
            </a:r>
          </a:p>
          <a:p>
            <a:pPr marL="0" lvl="0" indent="0">
              <a:buNone/>
            </a:pPr>
            <a:endParaRPr lang="en-US" sz="2400" dirty="0"/>
          </a:p>
        </p:txBody>
      </p:sp>
      <p:pic>
        <p:nvPicPr>
          <p:cNvPr id="3" name="Picture 2">
            <a:extLst>
              <a:ext uri="{FF2B5EF4-FFF2-40B4-BE49-F238E27FC236}">
                <a16:creationId xmlns:a16="http://schemas.microsoft.com/office/drawing/2014/main" id="{6EB384D2-BB6F-4ADA-AFF3-C4A6C935B4F9}"/>
              </a:ext>
            </a:extLst>
          </p:cNvPr>
          <p:cNvPicPr>
            <a:picLocks noChangeAspect="1"/>
          </p:cNvPicPr>
          <p:nvPr/>
        </p:nvPicPr>
        <p:blipFill>
          <a:blip r:embed="rId2"/>
          <a:stretch>
            <a:fillRect/>
          </a:stretch>
        </p:blipFill>
        <p:spPr>
          <a:xfrm>
            <a:off x="6484836" y="1955980"/>
            <a:ext cx="4968552" cy="3550859"/>
          </a:xfrm>
          <a:prstGeom prst="rect">
            <a:avLst/>
          </a:prstGeom>
          <a:effectLst>
            <a:softEdge rad="63500"/>
          </a:effectLst>
          <a:scene3d>
            <a:camera prst="orthographicFront"/>
            <a:lightRig rig="threePt" dir="t"/>
          </a:scene3d>
          <a:sp3d extrusionH="88900" prstMaterial="plastic">
            <a:bevelT w="101600" h="82550"/>
            <a:bevelB w="101600" h="82550"/>
          </a:sp3d>
        </p:spPr>
      </p:pic>
      <p:sp>
        <p:nvSpPr>
          <p:cNvPr id="2" name="Rectangle 1">
            <a:extLst>
              <a:ext uri="{FF2B5EF4-FFF2-40B4-BE49-F238E27FC236}">
                <a16:creationId xmlns:a16="http://schemas.microsoft.com/office/drawing/2014/main" id="{D7AB1ED8-5C46-43EF-B308-9D2C53C4BE06}"/>
              </a:ext>
            </a:extLst>
          </p:cNvPr>
          <p:cNvSpPr/>
          <p:nvPr/>
        </p:nvSpPr>
        <p:spPr>
          <a:xfrm>
            <a:off x="1530151" y="4432253"/>
            <a:ext cx="4644991" cy="1200329"/>
          </a:xfrm>
          <a:prstGeom prst="rect">
            <a:avLst/>
          </a:prstGeom>
        </p:spPr>
        <p:txBody>
          <a:bodyPr wrap="square">
            <a:spAutoFit/>
          </a:bodyPr>
          <a:lstStyle/>
          <a:p>
            <a:pPr lvl="0"/>
            <a:r>
              <a:rPr lang="en-US" sz="2400" dirty="0"/>
              <a:t>The document affirms their recognition of the importance of supporting early childhood. </a:t>
            </a:r>
          </a:p>
        </p:txBody>
      </p:sp>
    </p:spTree>
    <p:extLst>
      <p:ext uri="{BB962C8B-B14F-4D97-AF65-F5344CB8AC3E}">
        <p14:creationId xmlns:p14="http://schemas.microsoft.com/office/powerpoint/2010/main" val="3306924072"/>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249"/>
                                          </p:stCondLst>
                                        </p:cTn>
                                        <p:tgtEl>
                                          <p:spTgt spid="14">
                                            <p:txEl>
                                              <p:pRg st="0" end="0"/>
                                            </p:txEl>
                                          </p:spTgt>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49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Tri-Cities Children’s Charter of Rights</a:t>
            </a:r>
          </a:p>
        </p:txBody>
      </p:sp>
      <p:sp>
        <p:nvSpPr>
          <p:cNvPr id="14" name="Content Placeholder 13"/>
          <p:cNvSpPr>
            <a:spLocks noGrp="1"/>
          </p:cNvSpPr>
          <p:nvPr>
            <p:ph idx="1"/>
          </p:nvPr>
        </p:nvSpPr>
        <p:spPr>
          <a:xfrm>
            <a:off x="6382444" y="2060849"/>
            <a:ext cx="4933023" cy="1872208"/>
          </a:xfrm>
        </p:spPr>
        <p:txBody>
          <a:bodyPr>
            <a:noAutofit/>
          </a:bodyPr>
          <a:lstStyle/>
          <a:p>
            <a:pPr marL="0" lvl="0" indent="0">
              <a:buNone/>
            </a:pPr>
            <a:r>
              <a:rPr lang="en-US" sz="2000" dirty="0"/>
              <a:t>After some collaborative work was done on child rights, Susan Foster and Angelo Lam presented the Tri-Cities Charter of Rights to discuss the possibility of including the Charter in the Accord. </a:t>
            </a:r>
          </a:p>
          <a:p>
            <a:pPr marL="0" lvl="0" indent="0">
              <a:buNone/>
            </a:pPr>
            <a:endParaRPr lang="en-US" sz="2400" dirty="0"/>
          </a:p>
        </p:txBody>
      </p:sp>
      <p:pic>
        <p:nvPicPr>
          <p:cNvPr id="3" name="Picture 2">
            <a:extLst>
              <a:ext uri="{FF2B5EF4-FFF2-40B4-BE49-F238E27FC236}">
                <a16:creationId xmlns:a16="http://schemas.microsoft.com/office/drawing/2014/main" id="{9899FF86-DF87-4D4B-A437-9EB7D6DCD4BC}"/>
              </a:ext>
            </a:extLst>
          </p:cNvPr>
          <p:cNvPicPr>
            <a:picLocks noChangeAspect="1"/>
          </p:cNvPicPr>
          <p:nvPr/>
        </p:nvPicPr>
        <p:blipFill>
          <a:blip r:embed="rId2"/>
          <a:stretch>
            <a:fillRect/>
          </a:stretch>
        </p:blipFill>
        <p:spPr>
          <a:xfrm>
            <a:off x="1773932" y="2204864"/>
            <a:ext cx="4196089" cy="3031674"/>
          </a:xfrm>
          <a:prstGeom prst="rect">
            <a:avLst/>
          </a:prstGeom>
          <a:scene3d>
            <a:camera prst="orthographicFront"/>
            <a:lightRig rig="threePt" dir="t"/>
          </a:scene3d>
          <a:sp3d extrusionH="88900">
            <a:bevelT w="101600" h="82550"/>
            <a:bevelB w="101600" h="82550"/>
          </a:sp3d>
        </p:spPr>
      </p:pic>
      <p:sp>
        <p:nvSpPr>
          <p:cNvPr id="2" name="Rectangle 1">
            <a:extLst>
              <a:ext uri="{FF2B5EF4-FFF2-40B4-BE49-F238E27FC236}">
                <a16:creationId xmlns:a16="http://schemas.microsoft.com/office/drawing/2014/main" id="{9C313E6F-F30B-4C4C-8B99-9D299E45D414}"/>
              </a:ext>
            </a:extLst>
          </p:cNvPr>
          <p:cNvSpPr/>
          <p:nvPr/>
        </p:nvSpPr>
        <p:spPr>
          <a:xfrm>
            <a:off x="1773932" y="5236538"/>
            <a:ext cx="4290729" cy="461665"/>
          </a:xfrm>
          <a:prstGeom prst="rect">
            <a:avLst/>
          </a:prstGeom>
          <a:noFill/>
        </p:spPr>
        <p:txBody>
          <a:bodyPr wrap="square" lIns="91440" tIns="45720" rIns="91440" bIns="45720">
            <a:spAutoFit/>
          </a:bodyPr>
          <a:lstStyle/>
          <a:p>
            <a:r>
              <a:rPr lang="en-US" sz="2400" b="1" cap="none" spc="0" dirty="0">
                <a:ln w="0"/>
                <a:gradFill>
                  <a:gsLst>
                    <a:gs pos="21000">
                      <a:srgbClr val="53575C"/>
                    </a:gs>
                    <a:gs pos="88000">
                      <a:srgbClr val="C5C7CA"/>
                    </a:gs>
                  </a:gsLst>
                  <a:lin ang="5400000"/>
                </a:gradFill>
                <a:effectLst/>
              </a:rPr>
              <a:t>Thank you Angelo &amp; Susan!</a:t>
            </a:r>
          </a:p>
        </p:txBody>
      </p:sp>
      <p:sp>
        <p:nvSpPr>
          <p:cNvPr id="4" name="Rectangle 3">
            <a:extLst>
              <a:ext uri="{FF2B5EF4-FFF2-40B4-BE49-F238E27FC236}">
                <a16:creationId xmlns:a16="http://schemas.microsoft.com/office/drawing/2014/main" id="{65B1B9B6-9F0D-43B6-85DD-97621F43E5F3}"/>
              </a:ext>
            </a:extLst>
          </p:cNvPr>
          <p:cNvSpPr/>
          <p:nvPr/>
        </p:nvSpPr>
        <p:spPr>
          <a:xfrm>
            <a:off x="6454451" y="4167258"/>
            <a:ext cx="4789007" cy="1323439"/>
          </a:xfrm>
          <a:prstGeom prst="rect">
            <a:avLst/>
          </a:prstGeom>
        </p:spPr>
        <p:txBody>
          <a:bodyPr wrap="square">
            <a:spAutoFit/>
          </a:bodyPr>
          <a:lstStyle/>
          <a:p>
            <a:r>
              <a:rPr lang="en-US" sz="2000" dirty="0"/>
              <a:t>The idea was favourably received by our Accord Partners. It now allows us to </a:t>
            </a:r>
            <a:r>
              <a:rPr lang="en-CA" sz="2000" dirty="0"/>
              <a:t>work together across the multiple sectors to afford children their rights.</a:t>
            </a:r>
          </a:p>
        </p:txBody>
      </p:sp>
    </p:spTree>
    <p:extLst>
      <p:ext uri="{BB962C8B-B14F-4D97-AF65-F5344CB8AC3E}">
        <p14:creationId xmlns:p14="http://schemas.microsoft.com/office/powerpoint/2010/main" val="212060303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14">
                                            <p:txEl>
                                              <p:pRg st="0" end="0"/>
                                            </p:txEl>
                                          </p:spTgt>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250"/>
                                  </p:stCondLst>
                                  <p:childTnLst>
                                    <p:set>
                                      <p:cBhvr>
                                        <p:cTn id="9" dur="1" fill="hold">
                                          <p:stCondLst>
                                            <p:cond delay="39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It began in 2014…</a:t>
            </a:r>
          </a:p>
        </p:txBody>
      </p:sp>
      <p:sp>
        <p:nvSpPr>
          <p:cNvPr id="14" name="Content Placeholder 13"/>
          <p:cNvSpPr>
            <a:spLocks noGrp="1"/>
          </p:cNvSpPr>
          <p:nvPr>
            <p:ph idx="1"/>
          </p:nvPr>
        </p:nvSpPr>
        <p:spPr>
          <a:xfrm>
            <a:off x="1696948" y="1916833"/>
            <a:ext cx="4933023" cy="2160240"/>
          </a:xfrm>
        </p:spPr>
        <p:txBody>
          <a:bodyPr>
            <a:normAutofit/>
          </a:bodyPr>
          <a:lstStyle/>
          <a:p>
            <a:pPr marL="0" lvl="0" indent="0">
              <a:buNone/>
            </a:pPr>
            <a:r>
              <a:rPr lang="en-CA" sz="2400" dirty="0"/>
              <a:t>The journey towards the creation of a Tri-Cities Children's Charter of Rights began with distributing an invitation to a community visioning event in 2014.</a:t>
            </a:r>
          </a:p>
          <a:p>
            <a:pPr marL="0" lvl="0" indent="0">
              <a:buNone/>
            </a:pPr>
            <a:endParaRPr lang="en-CA" sz="2400" dirty="0"/>
          </a:p>
        </p:txBody>
      </p:sp>
      <p:pic>
        <p:nvPicPr>
          <p:cNvPr id="6" name="Picture 5">
            <a:extLst>
              <a:ext uri="{FF2B5EF4-FFF2-40B4-BE49-F238E27FC236}">
                <a16:creationId xmlns:a16="http://schemas.microsoft.com/office/drawing/2014/main" id="{F9BA1680-FC04-44EC-B746-77C7CBD77158}"/>
              </a:ext>
            </a:extLst>
          </p:cNvPr>
          <p:cNvPicPr>
            <a:picLocks noChangeAspect="1"/>
          </p:cNvPicPr>
          <p:nvPr/>
        </p:nvPicPr>
        <p:blipFill>
          <a:blip r:embed="rId3"/>
          <a:stretch>
            <a:fillRect/>
          </a:stretch>
        </p:blipFill>
        <p:spPr>
          <a:xfrm>
            <a:off x="6742484" y="196462"/>
            <a:ext cx="4896544" cy="6338676"/>
          </a:xfrm>
          <a:prstGeom prst="rect">
            <a:avLst/>
          </a:prstGeom>
          <a:scene3d>
            <a:camera prst="orthographicFront"/>
            <a:lightRig rig="threePt" dir="t"/>
          </a:scene3d>
          <a:sp3d extrusionH="88900" contourW="12700">
            <a:bevelT w="101600" h="82550"/>
            <a:bevelB w="101600" h="82550"/>
          </a:sp3d>
        </p:spPr>
      </p:pic>
      <p:sp>
        <p:nvSpPr>
          <p:cNvPr id="5" name="Content Placeholder 13">
            <a:extLst>
              <a:ext uri="{FF2B5EF4-FFF2-40B4-BE49-F238E27FC236}">
                <a16:creationId xmlns:a16="http://schemas.microsoft.com/office/drawing/2014/main" id="{44568C7E-0433-4175-878C-DF094DD21526}"/>
              </a:ext>
            </a:extLst>
          </p:cNvPr>
          <p:cNvSpPr txBox="1">
            <a:spLocks/>
          </p:cNvSpPr>
          <p:nvPr/>
        </p:nvSpPr>
        <p:spPr>
          <a:xfrm>
            <a:off x="1696947" y="4149080"/>
            <a:ext cx="4933023" cy="1728192"/>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lvl="0" indent="0">
              <a:buNone/>
            </a:pPr>
            <a:r>
              <a:rPr lang="en-CA" sz="2400" dirty="0"/>
              <a:t>This was an opportunity for the community to converge and discuss key questions about a Tri-Cities Children's Charter.</a:t>
            </a:r>
            <a:endParaRPr lang="en-US" sz="2400" dirty="0"/>
          </a:p>
        </p:txBody>
      </p:sp>
    </p:spTree>
    <p:extLst>
      <p:ext uri="{BB962C8B-B14F-4D97-AF65-F5344CB8AC3E}">
        <p14:creationId xmlns:p14="http://schemas.microsoft.com/office/powerpoint/2010/main" val="87469690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3999"/>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CA" dirty="0"/>
              <a:t>Visioning Event, April 2014</a:t>
            </a:r>
          </a:p>
        </p:txBody>
      </p:sp>
      <p:sp>
        <p:nvSpPr>
          <p:cNvPr id="14" name="Content Placeholder 13"/>
          <p:cNvSpPr>
            <a:spLocks noGrp="1"/>
          </p:cNvSpPr>
          <p:nvPr>
            <p:ph idx="1"/>
          </p:nvPr>
        </p:nvSpPr>
        <p:spPr>
          <a:xfrm>
            <a:off x="1701924" y="1498366"/>
            <a:ext cx="9937104" cy="1368152"/>
          </a:xfrm>
        </p:spPr>
        <p:txBody>
          <a:bodyPr>
            <a:noAutofit/>
          </a:bodyPr>
          <a:lstStyle/>
          <a:p>
            <a:pPr marL="0" lvl="0" indent="0">
              <a:lnSpc>
                <a:spcPct val="85000"/>
              </a:lnSpc>
              <a:buNone/>
            </a:pPr>
            <a:r>
              <a:rPr lang="en-CA" sz="2200" dirty="0"/>
              <a:t>The Tri-Cities Children's Charter Community Visioning Event provided the community an opportunity to discuss 5 key questions. The priorities identified at the Visioning Event set the direction for the next steps in the Tri-Cities Children's Charter of Rights initiative.</a:t>
            </a:r>
          </a:p>
        </p:txBody>
      </p:sp>
      <p:pic>
        <p:nvPicPr>
          <p:cNvPr id="4" name="Picture 3">
            <a:extLst>
              <a:ext uri="{FF2B5EF4-FFF2-40B4-BE49-F238E27FC236}">
                <a16:creationId xmlns:a16="http://schemas.microsoft.com/office/drawing/2014/main" id="{63D87F19-8589-45B8-AB86-6EFE50A5E496}"/>
              </a:ext>
            </a:extLst>
          </p:cNvPr>
          <p:cNvPicPr>
            <a:picLocks noChangeAspect="1"/>
          </p:cNvPicPr>
          <p:nvPr/>
        </p:nvPicPr>
        <p:blipFill>
          <a:blip r:embed="rId2"/>
          <a:stretch>
            <a:fillRect/>
          </a:stretch>
        </p:blipFill>
        <p:spPr>
          <a:xfrm>
            <a:off x="3286100" y="2866518"/>
            <a:ext cx="6120680" cy="3502549"/>
          </a:xfrm>
          <a:prstGeom prst="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7959933"/>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1100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0B3568D-8B54-4D8A-A36B-0A14B6CCFE8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1683" y="0"/>
            <a:ext cx="6264696" cy="6497713"/>
          </a:xfrm>
          <a:prstGeom prst="rect">
            <a:avLst/>
          </a:prstGeom>
        </p:spPr>
      </p:pic>
      <p:sp>
        <p:nvSpPr>
          <p:cNvPr id="14" name="Content Placeholder 13"/>
          <p:cNvSpPr>
            <a:spLocks noGrp="1"/>
          </p:cNvSpPr>
          <p:nvPr>
            <p:ph idx="1"/>
          </p:nvPr>
        </p:nvSpPr>
        <p:spPr>
          <a:xfrm>
            <a:off x="7583196" y="1160748"/>
            <a:ext cx="4248472" cy="792088"/>
          </a:xfrm>
        </p:spPr>
        <p:txBody>
          <a:bodyPr>
            <a:normAutofit/>
          </a:bodyPr>
          <a:lstStyle/>
          <a:p>
            <a:pPr marL="0" lvl="0" indent="0">
              <a:buNone/>
            </a:pPr>
            <a:r>
              <a:rPr lang="en-CA" sz="2400" dirty="0"/>
              <a:t>(1) Why is a Children’s </a:t>
            </a:r>
            <a:br>
              <a:rPr lang="en-CA" sz="2400" dirty="0"/>
            </a:br>
            <a:r>
              <a:rPr lang="en-CA" sz="2400" dirty="0"/>
              <a:t>Charter important?</a:t>
            </a:r>
          </a:p>
        </p:txBody>
      </p:sp>
      <p:pic>
        <p:nvPicPr>
          <p:cNvPr id="19" name="Picture 18">
            <a:extLst>
              <a:ext uri="{FF2B5EF4-FFF2-40B4-BE49-F238E27FC236}">
                <a16:creationId xmlns:a16="http://schemas.microsoft.com/office/drawing/2014/main" id="{AAC6C073-1FA1-4014-B77D-F28BD115A813}"/>
              </a:ext>
            </a:extLst>
          </p:cNvPr>
          <p:cNvPicPr>
            <a:picLocks noChangeAspect="1"/>
          </p:cNvPicPr>
          <p:nvPr/>
        </p:nvPicPr>
        <p:blipFill>
          <a:blip r:embed="rId4"/>
          <a:stretch>
            <a:fillRect/>
          </a:stretch>
        </p:blipFill>
        <p:spPr>
          <a:xfrm>
            <a:off x="6670476" y="2996952"/>
            <a:ext cx="4719674" cy="3140968"/>
          </a:xfrm>
          <a:prstGeom prst="rect">
            <a:avLst/>
          </a:prstGeom>
          <a:scene3d>
            <a:camera prst="orthographicFront"/>
            <a:lightRig rig="threePt" dir="t"/>
          </a:scene3d>
          <a:sp3d extrusionH="88900">
            <a:bevelT w="101600" h="82550"/>
            <a:bevelB w="101600"/>
          </a:sp3d>
        </p:spPr>
      </p:pic>
      <p:sp>
        <p:nvSpPr>
          <p:cNvPr id="20" name="Title 12">
            <a:extLst>
              <a:ext uri="{FF2B5EF4-FFF2-40B4-BE49-F238E27FC236}">
                <a16:creationId xmlns:a16="http://schemas.microsoft.com/office/drawing/2014/main" id="{2D3E2777-DF73-4187-9338-9E0F12CF05AF}"/>
              </a:ext>
            </a:extLst>
          </p:cNvPr>
          <p:cNvSpPr>
            <a:spLocks noGrp="1"/>
          </p:cNvSpPr>
          <p:nvPr>
            <p:ph type="title"/>
          </p:nvPr>
        </p:nvSpPr>
        <p:spPr>
          <a:xfrm>
            <a:off x="7318548" y="69170"/>
            <a:ext cx="4777769" cy="742490"/>
          </a:xfrm>
        </p:spPr>
        <p:txBody>
          <a:bodyPr/>
          <a:lstStyle/>
          <a:p>
            <a:r>
              <a:rPr lang="en-CA" dirty="0"/>
              <a:t>Visioning Results</a:t>
            </a:r>
          </a:p>
        </p:txBody>
      </p:sp>
    </p:spTree>
    <p:extLst>
      <p:ext uri="{BB962C8B-B14F-4D97-AF65-F5344CB8AC3E}">
        <p14:creationId xmlns:p14="http://schemas.microsoft.com/office/powerpoint/2010/main" val="1416168934"/>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D0687C-CC8B-4DC5-8432-5E4331EFAFBD}"/>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93812" y="1623932"/>
            <a:ext cx="11233248" cy="4918466"/>
          </a:xfrm>
          <a:prstGeom prst="rect">
            <a:avLst/>
          </a:prstGeom>
        </p:spPr>
      </p:pic>
      <p:sp>
        <p:nvSpPr>
          <p:cNvPr id="6" name="Content Placeholder 13">
            <a:extLst>
              <a:ext uri="{FF2B5EF4-FFF2-40B4-BE49-F238E27FC236}">
                <a16:creationId xmlns:a16="http://schemas.microsoft.com/office/drawing/2014/main" id="{DB24F972-C78A-43B3-9C17-171050132CA1}"/>
              </a:ext>
            </a:extLst>
          </p:cNvPr>
          <p:cNvSpPr txBox="1">
            <a:spLocks/>
          </p:cNvSpPr>
          <p:nvPr/>
        </p:nvSpPr>
        <p:spPr>
          <a:xfrm>
            <a:off x="4654252" y="1052736"/>
            <a:ext cx="6336704" cy="576064"/>
          </a:xfrm>
          <a:prstGeom prst="rect">
            <a:avLst/>
          </a:prstGeom>
        </p:spPr>
        <p:txBody>
          <a:bodyPr vert="horz" lIns="91440" tIns="45720" rIns="91440" bIns="45720" rtlCol="0">
            <a:normAutofit/>
          </a:bodyPr>
          <a:lstStyle>
            <a:lvl1pPr marL="246888" indent="-246888" algn="l" defTabSz="914400" rtl="0" eaLnBrk="1" latinLnBrk="0" hangingPunct="1">
              <a:lnSpc>
                <a:spcPct val="90000"/>
              </a:lnSpc>
              <a:spcBef>
                <a:spcPts val="1400"/>
              </a:spcBef>
              <a:buClr>
                <a:schemeClr val="tx2"/>
              </a:buClr>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Clr>
                <a:schemeClr val="tx2"/>
              </a:buClr>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Clr>
                <a:schemeClr val="tx2"/>
              </a:buClr>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Clr>
                <a:schemeClr val="tx2"/>
              </a:buClr>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Clr>
                <a:schemeClr val="tx2"/>
              </a:buClr>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Clr>
                <a:schemeClr val="tx2"/>
              </a:buClr>
              <a:buFont typeface="Euphemia" pitchFamily="34" charset="0"/>
              <a:buChar char="›"/>
              <a:defRPr sz="1800" kern="1200" baseline="0">
                <a:solidFill>
                  <a:schemeClr val="tx1"/>
                </a:solidFill>
                <a:latin typeface="+mn-lt"/>
                <a:ea typeface="+mn-ea"/>
                <a:cs typeface="+mn-cs"/>
              </a:defRPr>
            </a:lvl9pPr>
          </a:lstStyle>
          <a:p>
            <a:pPr marL="0" lvl="0" indent="0">
              <a:buNone/>
            </a:pPr>
            <a:r>
              <a:rPr lang="en-CA" sz="2400" dirty="0"/>
              <a:t>(2) What could it look like?</a:t>
            </a:r>
          </a:p>
        </p:txBody>
      </p:sp>
      <p:sp>
        <p:nvSpPr>
          <p:cNvPr id="15" name="Title 12">
            <a:extLst>
              <a:ext uri="{FF2B5EF4-FFF2-40B4-BE49-F238E27FC236}">
                <a16:creationId xmlns:a16="http://schemas.microsoft.com/office/drawing/2014/main" id="{FF266ADF-A0DC-49AC-80C9-E3C4CD5BBDF4}"/>
              </a:ext>
            </a:extLst>
          </p:cNvPr>
          <p:cNvSpPr>
            <a:spLocks noGrp="1"/>
          </p:cNvSpPr>
          <p:nvPr>
            <p:ph type="title"/>
          </p:nvPr>
        </p:nvSpPr>
        <p:spPr>
          <a:xfrm>
            <a:off x="2349996" y="116632"/>
            <a:ext cx="4777769" cy="742490"/>
          </a:xfrm>
        </p:spPr>
        <p:txBody>
          <a:bodyPr/>
          <a:lstStyle/>
          <a:p>
            <a:r>
              <a:rPr lang="en-CA" dirty="0"/>
              <a:t>Visioning Results</a:t>
            </a:r>
          </a:p>
        </p:txBody>
      </p:sp>
    </p:spTree>
    <p:extLst>
      <p:ext uri="{BB962C8B-B14F-4D97-AF65-F5344CB8AC3E}">
        <p14:creationId xmlns:p14="http://schemas.microsoft.com/office/powerpoint/2010/main" val="43011479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02FE7-9A2D-4403-93AC-9468FFB0794E}"/>
              </a:ext>
            </a:extLst>
          </p:cNvPr>
          <p:cNvSpPr>
            <a:spLocks noGrp="1"/>
          </p:cNvSpPr>
          <p:nvPr>
            <p:ph idx="1"/>
          </p:nvPr>
        </p:nvSpPr>
        <p:spPr>
          <a:xfrm>
            <a:off x="2122733" y="1700808"/>
            <a:ext cx="4356960" cy="604664"/>
          </a:xfrm>
        </p:spPr>
        <p:txBody>
          <a:bodyPr>
            <a:normAutofit/>
          </a:bodyPr>
          <a:lstStyle/>
          <a:p>
            <a:pPr marL="0" indent="0">
              <a:buNone/>
            </a:pPr>
            <a:r>
              <a:rPr lang="en-CA" sz="2400" dirty="0"/>
              <a:t>(3) What will we do with it?</a:t>
            </a:r>
          </a:p>
        </p:txBody>
      </p:sp>
      <p:sp>
        <p:nvSpPr>
          <p:cNvPr id="6" name="Title 12">
            <a:extLst>
              <a:ext uri="{FF2B5EF4-FFF2-40B4-BE49-F238E27FC236}">
                <a16:creationId xmlns:a16="http://schemas.microsoft.com/office/drawing/2014/main" id="{EFBA0F46-1942-4130-A900-319F74C7D670}"/>
              </a:ext>
            </a:extLst>
          </p:cNvPr>
          <p:cNvSpPr>
            <a:spLocks noGrp="1"/>
          </p:cNvSpPr>
          <p:nvPr>
            <p:ph type="title"/>
          </p:nvPr>
        </p:nvSpPr>
        <p:spPr>
          <a:xfrm>
            <a:off x="1701924" y="764704"/>
            <a:ext cx="4777769" cy="742490"/>
          </a:xfrm>
        </p:spPr>
        <p:txBody>
          <a:bodyPr/>
          <a:lstStyle/>
          <a:p>
            <a:r>
              <a:rPr lang="en-CA" dirty="0"/>
              <a:t>Visioning Results</a:t>
            </a:r>
          </a:p>
        </p:txBody>
      </p:sp>
      <p:pic>
        <p:nvPicPr>
          <p:cNvPr id="4" name="Picture 3">
            <a:extLst>
              <a:ext uri="{FF2B5EF4-FFF2-40B4-BE49-F238E27FC236}">
                <a16:creationId xmlns:a16="http://schemas.microsoft.com/office/drawing/2014/main" id="{A589F081-4351-4866-B350-ACCC1B989701}"/>
              </a:ext>
            </a:extLst>
          </p:cNvPr>
          <p:cNvPicPr>
            <a:picLocks noChangeAspect="1"/>
          </p:cNvPicPr>
          <p:nvPr/>
        </p:nvPicPr>
        <p:blipFill>
          <a:blip r:embed="rId2"/>
          <a:stretch>
            <a:fillRect/>
          </a:stretch>
        </p:blipFill>
        <p:spPr>
          <a:xfrm>
            <a:off x="6670476" y="116632"/>
            <a:ext cx="4962874" cy="6336703"/>
          </a:xfrm>
          <a:prstGeom prst="rect">
            <a:avLst/>
          </a:prstGeom>
        </p:spPr>
      </p:pic>
      <p:pic>
        <p:nvPicPr>
          <p:cNvPr id="8" name="Picture 7">
            <a:extLst>
              <a:ext uri="{FF2B5EF4-FFF2-40B4-BE49-F238E27FC236}">
                <a16:creationId xmlns:a16="http://schemas.microsoft.com/office/drawing/2014/main" id="{7DB98F94-3434-4328-9572-EF16D0117613}"/>
              </a:ext>
            </a:extLst>
          </p:cNvPr>
          <p:cNvPicPr>
            <a:picLocks noChangeAspect="1"/>
          </p:cNvPicPr>
          <p:nvPr/>
        </p:nvPicPr>
        <p:blipFill>
          <a:blip r:embed="rId3"/>
          <a:stretch>
            <a:fillRect/>
          </a:stretch>
        </p:blipFill>
        <p:spPr>
          <a:xfrm>
            <a:off x="1773932" y="3212976"/>
            <a:ext cx="4395073" cy="2924944"/>
          </a:xfrm>
          <a:prstGeom prst="rect">
            <a:avLst/>
          </a:prstGeom>
          <a:scene3d>
            <a:camera prst="orthographicFront"/>
            <a:lightRig rig="threePt" dir="t"/>
          </a:scene3d>
          <a:sp3d extrusionH="88900">
            <a:bevelT w="101600" h="82550"/>
            <a:bevelB w="101600" h="82550"/>
          </a:sp3d>
        </p:spPr>
      </p:pic>
    </p:spTree>
    <p:extLst>
      <p:ext uri="{BB962C8B-B14F-4D97-AF65-F5344CB8AC3E}">
        <p14:creationId xmlns:p14="http://schemas.microsoft.com/office/powerpoint/2010/main" val="2692793179"/>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igsaw design templa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lumMod val="50000"/>
            </a:schemeClr>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Jigsaw design slides.potx" id="{263AEB51-B942-4F3D-9A9B-204C75197456}" vid="{3DA53443-4228-4E41-8F09-CB346F47C076}"/>
    </a:ext>
  </a:extLst>
</a:theme>
</file>

<file path=ppt/theme/theme2.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Jigsaw design slides</Template>
  <TotalTime>1201</TotalTime>
  <Words>1057</Words>
  <Application>Microsoft Office PowerPoint</Application>
  <PresentationFormat>Custom</PresentationFormat>
  <Paragraphs>97</Paragraphs>
  <Slides>25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Century Gothic</vt:lpstr>
      <vt:lpstr>Euphemia</vt:lpstr>
      <vt:lpstr>Papyrus</vt:lpstr>
      <vt:lpstr>Wingdings</vt:lpstr>
      <vt:lpstr>Jigsaw design template</vt:lpstr>
      <vt:lpstr>Tri-Cities Children’s Charter Of Rights</vt:lpstr>
      <vt:lpstr>PowerPoint Presentation</vt:lpstr>
      <vt:lpstr>Tri-Cities Children’s Charter of Rights</vt:lpstr>
      <vt:lpstr>Tri-Cities Children’s Charter of Rights</vt:lpstr>
      <vt:lpstr>It began in 2014…</vt:lpstr>
      <vt:lpstr>Visioning Event, April 2014</vt:lpstr>
      <vt:lpstr>Visioning Results</vt:lpstr>
      <vt:lpstr>Visioning Results</vt:lpstr>
      <vt:lpstr>Visioning Results</vt:lpstr>
      <vt:lpstr>Visioning Results</vt:lpstr>
      <vt:lpstr>Visioning Results</vt:lpstr>
      <vt:lpstr>Kids Conference Planning,  2014</vt:lpstr>
      <vt:lpstr>Child Rights Training Day, September 2014</vt:lpstr>
      <vt:lpstr>Tri-Cities Kids Conference, 2014</vt:lpstr>
      <vt:lpstr>Gathering Children's Voices</vt:lpstr>
      <vt:lpstr>Gathering Children's Voices</vt:lpstr>
      <vt:lpstr>Creating the Rights</vt:lpstr>
      <vt:lpstr>Signing of Tri-Cities Children's Accord &amp; Children's Charter</vt:lpstr>
      <vt:lpstr>Addressing the Rights</vt:lpstr>
      <vt:lpstr>Addressing the Rights</vt:lpstr>
      <vt:lpstr>Action Plan</vt:lpstr>
      <vt:lpstr>Thank you, Accord Partners</vt:lpstr>
      <vt:lpstr>Thank you,  Angelo Lam</vt:lpstr>
      <vt:lpstr>#TRICITIESCHILDRIGHTS</vt:lpstr>
      <vt:lpstr>Tri-Cities Children’s Charter of Rights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Tri-Cities Children’s Charter Of Rights</dc:title>
  <dc:creator>024S-Toso-Haaf, Alex</dc:creator>
  <cp:lastModifiedBy>Alex Toso-Haaf</cp:lastModifiedBy>
  <cp:revision>101</cp:revision>
  <cp:lastPrinted>2018-04-18T02:04:41Z</cp:lastPrinted>
  <dcterms:created xsi:type="dcterms:W3CDTF">2018-04-12T06:52:42Z</dcterms:created>
  <dcterms:modified xsi:type="dcterms:W3CDTF">2018-04-18T02:04:46Z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74064300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